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282" r:id="rId3"/>
    <p:sldId id="1080" r:id="rId4"/>
    <p:sldId id="1084" r:id="rId5"/>
    <p:sldId id="1085" r:id="rId6"/>
    <p:sldId id="1086" r:id="rId7"/>
    <p:sldId id="1087" r:id="rId8"/>
    <p:sldId id="1088" r:id="rId9"/>
    <p:sldId id="1044" r:id="rId10"/>
    <p:sldId id="602" r:id="rId11"/>
    <p:sldId id="273" r:id="rId12"/>
    <p:sldId id="274" r:id="rId13"/>
    <p:sldId id="275"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080"/>
            <p14:sldId id="1084"/>
            <p14:sldId id="1085"/>
            <p14:sldId id="1086"/>
            <p14:sldId id="1087"/>
            <p14:sldId id="1088"/>
            <p14:sldId id="1044"/>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6D6074-B7A5-4128-ADAE-21E96BAAD77F}" v="2" dt="2025-01-17T15:55:03.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9" autoAdjust="0"/>
    <p:restoredTop sz="96447" autoAdjust="0"/>
  </p:normalViewPr>
  <p:slideViewPr>
    <p:cSldViewPr snapToGrid="0">
      <p:cViewPr varScale="1">
        <p:scale>
          <a:sx n="102" d="100"/>
          <a:sy n="102" d="100"/>
        </p:scale>
        <p:origin x="1878" y="3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196D6074-B7A5-4128-ADAE-21E96BAAD77F}"/>
    <pc:docChg chg="modSld">
      <pc:chgData name="Douglas Harder" userId="2b8d8b750cb213a7" providerId="LiveId" clId="{196D6074-B7A5-4128-ADAE-21E96BAAD77F}" dt="2025-01-17T15:55:03.563" v="5"/>
      <pc:docMkLst>
        <pc:docMk/>
      </pc:docMkLst>
      <pc:sldChg chg="delSp modTransition modAnim">
        <pc:chgData name="Douglas Harder" userId="2b8d8b750cb213a7" providerId="LiveId" clId="{196D6074-B7A5-4128-ADAE-21E96BAAD77F}" dt="2025-01-17T15:55:03.563" v="5"/>
        <pc:sldMkLst>
          <pc:docMk/>
          <pc:sldMk cId="656847970" sldId="256"/>
        </pc:sldMkLst>
        <pc:picChg chg="del">
          <ac:chgData name="Douglas Harder" userId="2b8d8b750cb213a7" providerId="LiveId" clId="{196D6074-B7A5-4128-ADAE-21E96BAAD77F}" dt="2025-01-17T15:55:03.563" v="5"/>
          <ac:picMkLst>
            <pc:docMk/>
            <pc:sldMk cId="656847970" sldId="256"/>
            <ac:picMk id="7" creationId="{A17D93CE-3527-4F97-8D0E-5E7812DAD70F}"/>
          </ac:picMkLst>
        </pc:picChg>
      </pc:sldChg>
      <pc:sldChg chg="delSp modTransition modAnim">
        <pc:chgData name="Douglas Harder" userId="2b8d8b750cb213a7" providerId="LiveId" clId="{196D6074-B7A5-4128-ADAE-21E96BAAD77F}" dt="2025-01-17T15:55:03.563" v="5"/>
        <pc:sldMkLst>
          <pc:docMk/>
          <pc:sldMk cId="1740462976" sldId="273"/>
        </pc:sldMkLst>
        <pc:picChg chg="del">
          <ac:chgData name="Douglas Harder" userId="2b8d8b750cb213a7" providerId="LiveId" clId="{196D6074-B7A5-4128-ADAE-21E96BAAD77F}" dt="2025-01-17T15:55:03.563" v="5"/>
          <ac:picMkLst>
            <pc:docMk/>
            <pc:sldMk cId="1740462976" sldId="273"/>
            <ac:picMk id="5" creationId="{928CDBF0-D9DC-4A82-87AE-A279DFA76CF4}"/>
          </ac:picMkLst>
        </pc:picChg>
      </pc:sldChg>
      <pc:sldChg chg="delSp modTransition modAnim">
        <pc:chgData name="Douglas Harder" userId="2b8d8b750cb213a7" providerId="LiveId" clId="{196D6074-B7A5-4128-ADAE-21E96BAAD77F}" dt="2025-01-17T15:55:03.563" v="5"/>
        <pc:sldMkLst>
          <pc:docMk/>
          <pc:sldMk cId="886795597" sldId="274"/>
        </pc:sldMkLst>
        <pc:picChg chg="del">
          <ac:chgData name="Douglas Harder" userId="2b8d8b750cb213a7" providerId="LiveId" clId="{196D6074-B7A5-4128-ADAE-21E96BAAD77F}" dt="2025-01-17T15:55:03.563" v="5"/>
          <ac:picMkLst>
            <pc:docMk/>
            <pc:sldMk cId="886795597" sldId="274"/>
            <ac:picMk id="7" creationId="{718CC8B1-5C10-42BE-A05E-D186C74E8F28}"/>
          </ac:picMkLst>
        </pc:picChg>
      </pc:sldChg>
      <pc:sldChg chg="delSp modTransition modAnim">
        <pc:chgData name="Douglas Harder" userId="2b8d8b750cb213a7" providerId="LiveId" clId="{196D6074-B7A5-4128-ADAE-21E96BAAD77F}" dt="2025-01-17T15:55:03.563" v="5"/>
        <pc:sldMkLst>
          <pc:docMk/>
          <pc:sldMk cId="1131585356" sldId="275"/>
        </pc:sldMkLst>
        <pc:picChg chg="del">
          <ac:chgData name="Douglas Harder" userId="2b8d8b750cb213a7" providerId="LiveId" clId="{196D6074-B7A5-4128-ADAE-21E96BAAD77F}" dt="2025-01-17T15:55:03.563" v="5"/>
          <ac:picMkLst>
            <pc:docMk/>
            <pc:sldMk cId="1131585356" sldId="275"/>
            <ac:picMk id="8" creationId="{D23E4374-F87D-4214-96CF-B496C02A7374}"/>
          </ac:picMkLst>
        </pc:picChg>
      </pc:sldChg>
      <pc:sldChg chg="delSp modTransition modAnim">
        <pc:chgData name="Douglas Harder" userId="2b8d8b750cb213a7" providerId="LiveId" clId="{196D6074-B7A5-4128-ADAE-21E96BAAD77F}" dt="2025-01-17T15:55:03.563" v="5"/>
        <pc:sldMkLst>
          <pc:docMk/>
          <pc:sldMk cId="4272497073" sldId="276"/>
        </pc:sldMkLst>
        <pc:picChg chg="del">
          <ac:chgData name="Douglas Harder" userId="2b8d8b750cb213a7" providerId="LiveId" clId="{196D6074-B7A5-4128-ADAE-21E96BAAD77F}" dt="2025-01-17T15:55:03.563" v="5"/>
          <ac:picMkLst>
            <pc:docMk/>
            <pc:sldMk cId="4272497073" sldId="276"/>
            <ac:picMk id="7" creationId="{552E99E1-BF8D-4AB8-B73F-CB7EA44F3DCA}"/>
          </ac:picMkLst>
        </pc:picChg>
      </pc:sldChg>
      <pc:sldChg chg="delSp modTransition modAnim">
        <pc:chgData name="Douglas Harder" userId="2b8d8b750cb213a7" providerId="LiveId" clId="{196D6074-B7A5-4128-ADAE-21E96BAAD77F}" dt="2025-01-17T15:55:03.563" v="5"/>
        <pc:sldMkLst>
          <pc:docMk/>
          <pc:sldMk cId="2835283541" sldId="282"/>
        </pc:sldMkLst>
        <pc:picChg chg="del">
          <ac:chgData name="Douglas Harder" userId="2b8d8b750cb213a7" providerId="LiveId" clId="{196D6074-B7A5-4128-ADAE-21E96BAAD77F}" dt="2025-01-17T15:55:03.563" v="5"/>
          <ac:picMkLst>
            <pc:docMk/>
            <pc:sldMk cId="2835283541" sldId="282"/>
            <ac:picMk id="5" creationId="{984596E1-7972-4B3F-AEAA-F21CB3A6B60F}"/>
          </ac:picMkLst>
        </pc:picChg>
      </pc:sldChg>
      <pc:sldChg chg="delSp modTransition modAnim">
        <pc:chgData name="Douglas Harder" userId="2b8d8b750cb213a7" providerId="LiveId" clId="{196D6074-B7A5-4128-ADAE-21E96BAAD77F}" dt="2025-01-17T15:55:03.563" v="5"/>
        <pc:sldMkLst>
          <pc:docMk/>
          <pc:sldMk cId="2475975949" sldId="602"/>
        </pc:sldMkLst>
        <pc:picChg chg="del">
          <ac:chgData name="Douglas Harder" userId="2b8d8b750cb213a7" providerId="LiveId" clId="{196D6074-B7A5-4128-ADAE-21E96BAAD77F}" dt="2025-01-17T15:55:03.563" v="5"/>
          <ac:picMkLst>
            <pc:docMk/>
            <pc:sldMk cId="2475975949" sldId="602"/>
            <ac:picMk id="5" creationId="{EEFDCAAE-C1B0-4915-9450-251CDB8CE8FC}"/>
          </ac:picMkLst>
        </pc:picChg>
      </pc:sldChg>
      <pc:sldChg chg="delSp modTransition modAnim">
        <pc:chgData name="Douglas Harder" userId="2b8d8b750cb213a7" providerId="LiveId" clId="{196D6074-B7A5-4128-ADAE-21E96BAAD77F}" dt="2025-01-17T15:55:03.563" v="5"/>
        <pc:sldMkLst>
          <pc:docMk/>
          <pc:sldMk cId="1355167457" sldId="1044"/>
        </pc:sldMkLst>
        <pc:picChg chg="del">
          <ac:chgData name="Douglas Harder" userId="2b8d8b750cb213a7" providerId="LiveId" clId="{196D6074-B7A5-4128-ADAE-21E96BAAD77F}" dt="2025-01-17T15:55:03.563" v="5"/>
          <ac:picMkLst>
            <pc:docMk/>
            <pc:sldMk cId="1355167457" sldId="1044"/>
            <ac:picMk id="6" creationId="{EC30C79E-7DBE-4340-ACAA-888574E56F8B}"/>
          </ac:picMkLst>
        </pc:picChg>
      </pc:sldChg>
      <pc:sldChg chg="delSp modTransition modAnim">
        <pc:chgData name="Douglas Harder" userId="2b8d8b750cb213a7" providerId="LiveId" clId="{196D6074-B7A5-4128-ADAE-21E96BAAD77F}" dt="2025-01-17T15:55:03.563" v="5"/>
        <pc:sldMkLst>
          <pc:docMk/>
          <pc:sldMk cId="3550680825" sldId="1080"/>
        </pc:sldMkLst>
        <pc:picChg chg="del">
          <ac:chgData name="Douglas Harder" userId="2b8d8b750cb213a7" providerId="LiveId" clId="{196D6074-B7A5-4128-ADAE-21E96BAAD77F}" dt="2025-01-17T15:55:03.563" v="5"/>
          <ac:picMkLst>
            <pc:docMk/>
            <pc:sldMk cId="3550680825" sldId="1080"/>
            <ac:picMk id="10" creationId="{3C6CF8B4-E289-4CED-9B27-442C6A277AAC}"/>
          </ac:picMkLst>
        </pc:picChg>
      </pc:sldChg>
      <pc:sldChg chg="delSp modSp mod modTransition modAnim">
        <pc:chgData name="Douglas Harder" userId="2b8d8b750cb213a7" providerId="LiveId" clId="{196D6074-B7A5-4128-ADAE-21E96BAAD77F}" dt="2025-01-17T15:55:03.563" v="5"/>
        <pc:sldMkLst>
          <pc:docMk/>
          <pc:sldMk cId="2543965284" sldId="1084"/>
        </pc:sldMkLst>
        <pc:spChg chg="mod">
          <ac:chgData name="Douglas Harder" userId="2b8d8b750cb213a7" providerId="LiveId" clId="{196D6074-B7A5-4128-ADAE-21E96BAAD77F}" dt="2025-01-17T15:47:14.550" v="0" actId="14100"/>
          <ac:spMkLst>
            <pc:docMk/>
            <pc:sldMk cId="2543965284" sldId="1084"/>
            <ac:spMk id="3" creationId="{783B1937-6703-4F59-B8F4-E1E934762CA3}"/>
          </ac:spMkLst>
        </pc:spChg>
        <pc:picChg chg="del">
          <ac:chgData name="Douglas Harder" userId="2b8d8b750cb213a7" providerId="LiveId" clId="{196D6074-B7A5-4128-ADAE-21E96BAAD77F}" dt="2025-01-17T15:55:03.563" v="5"/>
          <ac:picMkLst>
            <pc:docMk/>
            <pc:sldMk cId="2543965284" sldId="1084"/>
            <ac:picMk id="8" creationId="{BD6DF7BB-45A6-4923-BADE-1A8C08345DD7}"/>
          </ac:picMkLst>
        </pc:picChg>
      </pc:sldChg>
      <pc:sldChg chg="delSp modSp mod modTransition modAnim">
        <pc:chgData name="Douglas Harder" userId="2b8d8b750cb213a7" providerId="LiveId" clId="{196D6074-B7A5-4128-ADAE-21E96BAAD77F}" dt="2025-01-17T15:55:03.563" v="5"/>
        <pc:sldMkLst>
          <pc:docMk/>
          <pc:sldMk cId="2082408349" sldId="1085"/>
        </pc:sldMkLst>
        <pc:spChg chg="mod">
          <ac:chgData name="Douglas Harder" userId="2b8d8b750cb213a7" providerId="LiveId" clId="{196D6074-B7A5-4128-ADAE-21E96BAAD77F}" dt="2025-01-17T15:47:17.797" v="1" actId="14100"/>
          <ac:spMkLst>
            <pc:docMk/>
            <pc:sldMk cId="2082408349" sldId="1085"/>
            <ac:spMk id="3" creationId="{783B1937-6703-4F59-B8F4-E1E934762CA3}"/>
          </ac:spMkLst>
        </pc:spChg>
        <pc:picChg chg="del">
          <ac:chgData name="Douglas Harder" userId="2b8d8b750cb213a7" providerId="LiveId" clId="{196D6074-B7A5-4128-ADAE-21E96BAAD77F}" dt="2025-01-17T15:55:03.563" v="5"/>
          <ac:picMkLst>
            <pc:docMk/>
            <pc:sldMk cId="2082408349" sldId="1085"/>
            <ac:picMk id="8" creationId="{B85D3951-DC90-4A18-A604-5B828B2C5F0F}"/>
          </ac:picMkLst>
        </pc:picChg>
      </pc:sldChg>
      <pc:sldChg chg="delSp modSp mod modTransition modAnim">
        <pc:chgData name="Douglas Harder" userId="2b8d8b750cb213a7" providerId="LiveId" clId="{196D6074-B7A5-4128-ADAE-21E96BAAD77F}" dt="2025-01-17T15:55:03.563" v="5"/>
        <pc:sldMkLst>
          <pc:docMk/>
          <pc:sldMk cId="196270226" sldId="1086"/>
        </pc:sldMkLst>
        <pc:spChg chg="mod">
          <ac:chgData name="Douglas Harder" userId="2b8d8b750cb213a7" providerId="LiveId" clId="{196D6074-B7A5-4128-ADAE-21E96BAAD77F}" dt="2025-01-17T15:47:21.999" v="2" actId="14100"/>
          <ac:spMkLst>
            <pc:docMk/>
            <pc:sldMk cId="196270226" sldId="1086"/>
            <ac:spMk id="3" creationId="{783B1937-6703-4F59-B8F4-E1E934762CA3}"/>
          </ac:spMkLst>
        </pc:spChg>
        <pc:picChg chg="del">
          <ac:chgData name="Douglas Harder" userId="2b8d8b750cb213a7" providerId="LiveId" clId="{196D6074-B7A5-4128-ADAE-21E96BAAD77F}" dt="2025-01-17T15:55:03.563" v="5"/>
          <ac:picMkLst>
            <pc:docMk/>
            <pc:sldMk cId="196270226" sldId="1086"/>
            <ac:picMk id="10" creationId="{B8107C9C-FAC7-4D92-B9F3-7B2DC253F318}"/>
          </ac:picMkLst>
        </pc:picChg>
      </pc:sldChg>
      <pc:sldChg chg="delSp modSp mod modTransition modAnim">
        <pc:chgData name="Douglas Harder" userId="2b8d8b750cb213a7" providerId="LiveId" clId="{196D6074-B7A5-4128-ADAE-21E96BAAD77F}" dt="2025-01-17T15:55:03.563" v="5"/>
        <pc:sldMkLst>
          <pc:docMk/>
          <pc:sldMk cId="2468610715" sldId="1087"/>
        </pc:sldMkLst>
        <pc:spChg chg="mod">
          <ac:chgData name="Douglas Harder" userId="2b8d8b750cb213a7" providerId="LiveId" clId="{196D6074-B7A5-4128-ADAE-21E96BAAD77F}" dt="2025-01-17T15:47:26.351" v="3" actId="14100"/>
          <ac:spMkLst>
            <pc:docMk/>
            <pc:sldMk cId="2468610715" sldId="1087"/>
            <ac:spMk id="3" creationId="{783B1937-6703-4F59-B8F4-E1E934762CA3}"/>
          </ac:spMkLst>
        </pc:spChg>
        <pc:picChg chg="del">
          <ac:chgData name="Douglas Harder" userId="2b8d8b750cb213a7" providerId="LiveId" clId="{196D6074-B7A5-4128-ADAE-21E96BAAD77F}" dt="2025-01-17T15:55:03.563" v="5"/>
          <ac:picMkLst>
            <pc:docMk/>
            <pc:sldMk cId="2468610715" sldId="1087"/>
            <ac:picMk id="38" creationId="{F8D5BDF5-4A90-42E4-9811-EEEE2ADFB952}"/>
          </ac:picMkLst>
        </pc:picChg>
      </pc:sldChg>
      <pc:sldChg chg="modTransition">
        <pc:chgData name="Douglas Harder" userId="2b8d8b750cb213a7" providerId="LiveId" clId="{196D6074-B7A5-4128-ADAE-21E96BAAD77F}" dt="2025-01-17T15:55:00.863" v="4"/>
        <pc:sldMkLst>
          <pc:docMk/>
          <pc:sldMk cId="251871560" sldId="10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2025-01-17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Bracketing</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Bracketing</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Bracketing</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Bracketing</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Bracketing</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Bracketing</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Bracketing</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Bracketing</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Bracketing</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Bracketing</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Bracketing</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3.wmf"/><Relationship Id="rId11" Type="http://schemas.openxmlformats.org/officeDocument/2006/relationships/image" Target="../media/image9.png"/><Relationship Id="rId5" Type="http://schemas.openxmlformats.org/officeDocument/2006/relationships/oleObject" Target="../embeddings/oleObject5.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7.wmf"/><Relationship Id="rId18" Type="http://schemas.openxmlformats.org/officeDocument/2006/relationships/oleObject" Target="../embeddings/oleObject12.bin"/><Relationship Id="rId3" Type="http://schemas.openxmlformats.org/officeDocument/2006/relationships/oleObject" Target="../embeddings/oleObject4.bin"/><Relationship Id="rId21" Type="http://schemas.openxmlformats.org/officeDocument/2006/relationships/image" Target="../media/image21.wmf"/><Relationship Id="rId7" Type="http://schemas.openxmlformats.org/officeDocument/2006/relationships/oleObject" Target="../embeddings/oleObject6.bin"/><Relationship Id="rId12" Type="http://schemas.openxmlformats.org/officeDocument/2006/relationships/oleObject" Target="../embeddings/oleObject9.bin"/><Relationship Id="rId17" Type="http://schemas.openxmlformats.org/officeDocument/2006/relationships/image" Target="../media/image19.w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tags" Target="../tags/tag6.xml"/><Relationship Id="rId6" Type="http://schemas.openxmlformats.org/officeDocument/2006/relationships/image" Target="../media/image13.wmf"/><Relationship Id="rId11" Type="http://schemas.openxmlformats.org/officeDocument/2006/relationships/image" Target="../media/image9.png"/><Relationship Id="rId5" Type="http://schemas.openxmlformats.org/officeDocument/2006/relationships/oleObject" Target="../embeddings/oleObject5.bin"/><Relationship Id="rId15" Type="http://schemas.openxmlformats.org/officeDocument/2006/relationships/image" Target="../media/image18.wmf"/><Relationship Id="rId23" Type="http://schemas.openxmlformats.org/officeDocument/2006/relationships/image" Target="../media/image22.wmf"/><Relationship Id="rId10" Type="http://schemas.openxmlformats.org/officeDocument/2006/relationships/image" Target="../media/image16.wmf"/><Relationship Id="rId19" Type="http://schemas.openxmlformats.org/officeDocument/2006/relationships/image" Target="../media/image20.wmf"/><Relationship Id="rId4" Type="http://schemas.openxmlformats.org/officeDocument/2006/relationships/image" Target="../media/image12.wmf"/><Relationship Id="rId9" Type="http://schemas.openxmlformats.org/officeDocument/2006/relationships/oleObject" Target="../embeddings/oleObject8.bin"/><Relationship Id="rId14" Type="http://schemas.openxmlformats.org/officeDocument/2006/relationships/oleObject" Target="../embeddings/oleObject10.bin"/><Relationship Id="rId22"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Bracketing</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149905" cy="4525963"/>
          </a:xfrm>
        </p:spPr>
        <p:txBody>
          <a:bodyPr/>
          <a:lstStyle/>
          <a:p>
            <a:r>
              <a:rPr lang="en-US" dirty="0"/>
              <a:t>Following this topic, you now</a:t>
            </a:r>
          </a:p>
          <a:p>
            <a:pPr lvl="1"/>
            <a:r>
              <a:rPr lang="en-US" dirty="0"/>
              <a:t>Understand the idea behind bracketing</a:t>
            </a:r>
            <a:endParaRPr lang="en-US" dirty="0">
              <a:latin typeface="Times New Roman" panose="02020603050405020304" pitchFamily="18" charset="0"/>
            </a:endParaRPr>
          </a:p>
          <a:p>
            <a:pPr lvl="2"/>
            <a:r>
              <a:rPr lang="en-US" dirty="0"/>
              <a:t>Given that the solution is known to be on an interval,</a:t>
            </a:r>
            <a:br>
              <a:rPr lang="en-US" dirty="0"/>
            </a:br>
            <a:r>
              <a:rPr lang="en-US" dirty="0"/>
              <a:t>	we apply an algorithm to shrink that interval</a:t>
            </a:r>
          </a:p>
          <a:p>
            <a:pPr lvl="1"/>
            <a:r>
              <a:rPr lang="en-US" dirty="0"/>
              <a:t>Have reviewed the algorithm of a binary search</a:t>
            </a:r>
          </a:p>
          <a:p>
            <a:pPr lvl="1"/>
            <a:r>
              <a:rPr lang="en-US" dirty="0"/>
              <a:t>Understand the idea behind the interpolation search</a:t>
            </a:r>
          </a:p>
          <a:p>
            <a:pPr lvl="1"/>
            <a:r>
              <a:rPr lang="en-US" dirty="0"/>
              <a:t>Are aware that bracketing, however, is less optimal for approximation solutions to analytic problems</a:t>
            </a:r>
          </a:p>
        </p:txBody>
      </p:sp>
      <p:sp>
        <p:nvSpPr>
          <p:cNvPr id="4" name="Footer Placeholder 3"/>
          <p:cNvSpPr>
            <a:spLocks noGrp="1"/>
          </p:cNvSpPr>
          <p:nvPr>
            <p:ph type="ftr" sz="quarter" idx="11"/>
          </p:nvPr>
        </p:nvSpPr>
        <p:spPr/>
        <p:txBody>
          <a:bodyPr/>
          <a:lstStyle/>
          <a:p>
            <a:r>
              <a:rPr lang="en-US"/>
              <a:t>Bracketing</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https://en.wikipedia.org/wiki/Binary_search_algorithm</a:t>
            </a:r>
          </a:p>
          <a:p>
            <a:pPr marL="0" indent="0">
              <a:buNone/>
            </a:pPr>
            <a:r>
              <a:rPr lang="en-US" dirty="0"/>
              <a:t>[2] 	https://en.wikipedia.org/wiki/Interpolation_search</a:t>
            </a:r>
          </a:p>
        </p:txBody>
      </p:sp>
      <p:sp>
        <p:nvSpPr>
          <p:cNvPr id="4" name="Footer Placeholder 3"/>
          <p:cNvSpPr>
            <a:spLocks noGrp="1"/>
          </p:cNvSpPr>
          <p:nvPr>
            <p:ph type="ftr" sz="quarter" idx="11"/>
          </p:nvPr>
        </p:nvSpPr>
        <p:spPr/>
        <p:txBody>
          <a:bodyPr/>
          <a:lstStyle/>
          <a:p>
            <a:r>
              <a:rPr lang="en-US"/>
              <a:t>Bracketing</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11</a:t>
            </a:fld>
            <a:endParaRPr lang="en-CA"/>
          </a:p>
        </p:txBody>
      </p:sp>
    </p:spTree>
    <p:extLst>
      <p:ext uri="{BB962C8B-B14F-4D97-AF65-F5344CB8AC3E}">
        <p14:creationId xmlns:p14="http://schemas.microsoft.com/office/powerpoint/2010/main" val="174046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Bracketing</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12</a:t>
            </a:fld>
            <a:endParaRPr lang="en-CA"/>
          </a:p>
        </p:txBody>
      </p:sp>
    </p:spTree>
    <p:extLst>
      <p:ext uri="{BB962C8B-B14F-4D97-AF65-F5344CB8AC3E}">
        <p14:creationId xmlns:p14="http://schemas.microsoft.com/office/powerpoint/2010/main" val="886795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Bracketing</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13</a:t>
            </a:fld>
            <a:endParaRPr lang="en-CA"/>
          </a:p>
        </p:txBody>
      </p:sp>
    </p:spTree>
    <p:extLst>
      <p:ext uri="{BB962C8B-B14F-4D97-AF65-F5344CB8AC3E}">
        <p14:creationId xmlns:p14="http://schemas.microsoft.com/office/powerpoint/2010/main" val="113158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Bracketing</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14</a:t>
            </a:fld>
            <a:endParaRPr lang="en-CA"/>
          </a:p>
        </p:txBody>
      </p:sp>
    </p:spTree>
    <p:extLst>
      <p:ext uri="{BB962C8B-B14F-4D97-AF65-F5344CB8AC3E}">
        <p14:creationId xmlns:p14="http://schemas.microsoft.com/office/powerpoint/2010/main" val="427249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In this topic, we will</a:t>
            </a:r>
          </a:p>
          <a:p>
            <a:pPr lvl="1"/>
            <a:r>
              <a:rPr lang="en-US" dirty="0"/>
              <a:t>Describe the tool of bracketing</a:t>
            </a:r>
          </a:p>
          <a:p>
            <a:pPr lvl="1"/>
            <a:r>
              <a:rPr lang="en-US" dirty="0"/>
              <a:t>Review the binary search algorithm</a:t>
            </a:r>
          </a:p>
          <a:p>
            <a:pPr lvl="1"/>
            <a:r>
              <a:rPr lang="en-US" dirty="0"/>
              <a:t>Introduce the interpolation search algorithm</a:t>
            </a:r>
          </a:p>
          <a:p>
            <a:pPr lvl="1"/>
            <a:r>
              <a:rPr lang="en-US" dirty="0"/>
              <a:t>Discuss the application of bracketing</a:t>
            </a:r>
          </a:p>
        </p:txBody>
      </p:sp>
      <p:sp>
        <p:nvSpPr>
          <p:cNvPr id="4" name="Footer Placeholder 3"/>
          <p:cNvSpPr>
            <a:spLocks noGrp="1"/>
          </p:cNvSpPr>
          <p:nvPr>
            <p:ph type="ftr" sz="quarter" idx="11"/>
          </p:nvPr>
        </p:nvSpPr>
        <p:spPr/>
        <p:txBody>
          <a:bodyPr/>
          <a:lstStyle/>
          <a:p>
            <a:r>
              <a:rPr lang="en-US"/>
              <a:t>Bracketing</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Bracketing</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We have discussed interpolating polynomials and Taylor</a:t>
            </a:r>
            <a:br>
              <a:rPr lang="en-US" dirty="0"/>
            </a:br>
            <a:r>
              <a:rPr lang="en-US" dirty="0"/>
              <a:t>series, and both will be used for finding approximations to solutions</a:t>
            </a:r>
          </a:p>
          <a:p>
            <a:pPr lvl="1"/>
            <a:r>
              <a:rPr lang="en-US" dirty="0"/>
              <a:t>Sometimes, however, it may not be possible to use such</a:t>
            </a:r>
            <a:br>
              <a:rPr lang="en-US" dirty="0"/>
            </a:br>
            <a:r>
              <a:rPr lang="en-US" dirty="0"/>
              <a:t>analytic techniques</a:t>
            </a:r>
          </a:p>
          <a:p>
            <a:pPr lvl="1"/>
            <a:r>
              <a:rPr lang="en-US" dirty="0"/>
              <a:t>Instead, we may be forced to find an interval on which the solution is known or may possibly exist</a:t>
            </a:r>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Bracketing</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spTree>
    <p:custDataLst>
      <p:tags r:id="rId1"/>
    </p:custDataLst>
    <p:extLst>
      <p:ext uri="{BB962C8B-B14F-4D97-AF65-F5344CB8AC3E}">
        <p14:creationId xmlns:p14="http://schemas.microsoft.com/office/powerpoint/2010/main" val="355068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Binary search</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181600"/>
          </a:xfrm>
        </p:spPr>
        <p:txBody>
          <a:bodyPr/>
          <a:lstStyle/>
          <a:p>
            <a:r>
              <a:rPr lang="en-US" dirty="0"/>
              <a:t>As an example of bracketing:</a:t>
            </a:r>
          </a:p>
          <a:p>
            <a:pPr lvl="1"/>
            <a:r>
              <a:rPr lang="en-US" dirty="0"/>
              <a:t>Given a sorted array of capacity </a:t>
            </a:r>
            <a:r>
              <a:rPr lang="en-US" i="1" dirty="0"/>
              <a:t>n</a:t>
            </a:r>
            <a:r>
              <a:rPr lang="en-US" dirty="0"/>
              <a:t>, suppose we are searching</a:t>
            </a:r>
            <a:br>
              <a:rPr lang="en-US" dirty="0"/>
            </a:br>
            <a:r>
              <a:rPr lang="en-US" dirty="0"/>
              <a:t>for the location at which some value is in the array</a:t>
            </a:r>
          </a:p>
          <a:p>
            <a:pPr lvl="2"/>
            <a:r>
              <a:rPr lang="en-US" dirty="0"/>
              <a:t>Perhaps to remove it, or store information with the mapping</a:t>
            </a:r>
          </a:p>
          <a:p>
            <a:pPr lvl="2"/>
            <a:endParaRPr lang="en-US" dirty="0"/>
          </a:p>
          <a:p>
            <a:pPr lvl="1"/>
            <a:r>
              <a:rPr lang="en-US" dirty="0"/>
              <a:t>Initially, we only know that the entry exists at some index</a:t>
            </a:r>
            <a:br>
              <a:rPr lang="en-US" dirty="0"/>
            </a:br>
            <a:r>
              <a:rPr lang="en-US" dirty="0"/>
              <a:t>between </a:t>
            </a:r>
            <a:r>
              <a:rPr lang="en-US" dirty="0">
                <a:latin typeface="Times New Roman" panose="02020603050405020304" pitchFamily="18" charset="0"/>
              </a:rPr>
              <a:t>0</a:t>
            </a:r>
            <a:r>
              <a:rPr lang="en-US" dirty="0"/>
              <a:t> and </a:t>
            </a:r>
            <a:r>
              <a:rPr lang="en-US" i="1" dirty="0">
                <a:latin typeface="Times New Roman" panose="02020603050405020304" pitchFamily="18" charset="0"/>
              </a:rPr>
              <a:t>n</a:t>
            </a:r>
            <a:r>
              <a:rPr lang="en-US" dirty="0">
                <a:latin typeface="Times New Roman" panose="02020603050405020304" pitchFamily="18" charset="0"/>
              </a:rPr>
              <a:t> – 1</a:t>
            </a:r>
          </a:p>
          <a:p>
            <a:pPr lvl="2"/>
            <a:r>
              <a:rPr lang="en-US" dirty="0"/>
              <a:t>The binary search algorithm says to examine entry</a:t>
            </a:r>
          </a:p>
          <a:p>
            <a:pPr lvl="2"/>
            <a:r>
              <a:rPr lang="en-US" dirty="0"/>
              <a:t>If what we are searching for is at that location,</a:t>
            </a:r>
            <a:br>
              <a:rPr lang="en-US" dirty="0"/>
            </a:br>
            <a:r>
              <a:rPr lang="en-US" dirty="0"/>
              <a:t>	we’re done</a:t>
            </a:r>
          </a:p>
          <a:p>
            <a:pPr lvl="2"/>
            <a:r>
              <a:rPr lang="en-US" dirty="0"/>
              <a:t>Otherwise, we have either restricted the search space to one of</a:t>
            </a:r>
            <a:br>
              <a:rPr lang="en-US" dirty="0"/>
            </a:br>
            <a:r>
              <a:rPr lang="en-US" dirty="0"/>
              <a:t>	</a:t>
            </a:r>
            <a:r>
              <a:rPr lang="en-US" dirty="0">
                <a:latin typeface="Times New Roman" panose="02020603050405020304" pitchFamily="18" charset="0"/>
              </a:rPr>
              <a:t>0 to </a:t>
            </a:r>
            <a:r>
              <a:rPr lang="en-US" i="1" dirty="0">
                <a:latin typeface="Times New Roman" panose="02020603050405020304" pitchFamily="18" charset="0"/>
              </a:rPr>
              <a:t>m</a:t>
            </a:r>
            <a:r>
              <a:rPr lang="en-US" dirty="0">
                <a:latin typeface="Times New Roman" panose="02020603050405020304" pitchFamily="18" charset="0"/>
              </a:rPr>
              <a:t> – 1  </a:t>
            </a:r>
            <a:r>
              <a:rPr lang="en-US" dirty="0"/>
              <a:t>   or    </a:t>
            </a:r>
            <a:r>
              <a:rPr lang="en-US" dirty="0">
                <a:latin typeface="Times New Roman" panose="02020603050405020304" pitchFamily="18" charset="0"/>
              </a:rPr>
              <a:t> </a:t>
            </a:r>
            <a:r>
              <a:rPr lang="en-US" i="1" dirty="0">
                <a:latin typeface="Times New Roman" panose="02020603050405020304" pitchFamily="18" charset="0"/>
              </a:rPr>
              <a:t>m </a:t>
            </a:r>
            <a:r>
              <a:rPr lang="en-US" dirty="0">
                <a:latin typeface="Times New Roman" panose="02020603050405020304" pitchFamily="18" charset="0"/>
              </a:rPr>
              <a:t>+ 1 to </a:t>
            </a:r>
            <a:r>
              <a:rPr lang="en-US" i="1" dirty="0">
                <a:latin typeface="Times New Roman" panose="02020603050405020304" pitchFamily="18" charset="0"/>
              </a:rPr>
              <a:t>n</a:t>
            </a:r>
            <a:r>
              <a:rPr lang="en-US" dirty="0">
                <a:latin typeface="Times New Roman" panose="02020603050405020304" pitchFamily="18" charset="0"/>
              </a:rPr>
              <a:t> – 1 </a:t>
            </a:r>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Bracketing</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6" name="Object 5">
            <a:extLst>
              <a:ext uri="{FF2B5EF4-FFF2-40B4-BE49-F238E27FC236}">
                <a16:creationId xmlns:a16="http://schemas.microsoft.com/office/drawing/2014/main" id="{666E2137-7A2D-4F7D-8530-A2E37F2FE39E}"/>
              </a:ext>
            </a:extLst>
          </p:cNvPr>
          <p:cNvGraphicFramePr>
            <a:graphicFrameLocks noChangeAspect="1"/>
          </p:cNvGraphicFramePr>
          <p:nvPr>
            <p:extLst>
              <p:ext uri="{D42A27DB-BD31-4B8C-83A1-F6EECF244321}">
                <p14:modId xmlns:p14="http://schemas.microsoft.com/office/powerpoint/2010/main" val="2379796364"/>
              </p:ext>
            </p:extLst>
          </p:nvPr>
        </p:nvGraphicFramePr>
        <p:xfrm>
          <a:off x="7191794" y="3976344"/>
          <a:ext cx="967450" cy="764961"/>
        </p:xfrm>
        <a:graphic>
          <a:graphicData uri="http://schemas.openxmlformats.org/presentationml/2006/ole">
            <mc:AlternateContent xmlns:mc="http://schemas.openxmlformats.org/markup-compatibility/2006">
              <mc:Choice xmlns:v="urn:schemas-microsoft-com:vml" Requires="v">
                <p:oleObj name="Equation" r:id="rId3" imgW="545760" imgH="431640" progId="Equation.DSMT4">
                  <p:embed/>
                </p:oleObj>
              </mc:Choice>
              <mc:Fallback>
                <p:oleObj name="Equation" r:id="rId3" imgW="545760" imgH="431640" progId="Equation.DSMT4">
                  <p:embed/>
                  <p:pic>
                    <p:nvPicPr>
                      <p:cNvPr id="6" name="Object 5">
                        <a:extLst>
                          <a:ext uri="{FF2B5EF4-FFF2-40B4-BE49-F238E27FC236}">
                            <a16:creationId xmlns:a16="http://schemas.microsoft.com/office/drawing/2014/main" id="{666E2137-7A2D-4F7D-8530-A2E37F2FE39E}"/>
                          </a:ext>
                        </a:extLst>
                      </p:cNvPr>
                      <p:cNvPicPr/>
                      <p:nvPr/>
                    </p:nvPicPr>
                    <p:blipFill>
                      <a:blip r:embed="rId4"/>
                      <a:stretch>
                        <a:fillRect/>
                      </a:stretch>
                    </p:blipFill>
                    <p:spPr>
                      <a:xfrm>
                        <a:off x="7191794" y="3976344"/>
                        <a:ext cx="967450" cy="764961"/>
                      </a:xfrm>
                      <a:prstGeom prst="rect">
                        <a:avLst/>
                      </a:prstGeom>
                    </p:spPr>
                  </p:pic>
                </p:oleObj>
              </mc:Fallback>
            </mc:AlternateContent>
          </a:graphicData>
        </a:graphic>
      </p:graphicFrame>
      <p:sp>
        <p:nvSpPr>
          <p:cNvPr id="9" name="Rectangle 8"/>
          <p:cNvSpPr/>
          <p:nvPr/>
        </p:nvSpPr>
        <p:spPr>
          <a:xfrm>
            <a:off x="6422274" y="1076106"/>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reviews a first-year concept,</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it is not required for this course.</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6033" y="1138071"/>
            <a:ext cx="396241" cy="399289"/>
          </a:xfrm>
          <a:prstGeom prst="rect">
            <a:avLst/>
          </a:prstGeom>
        </p:spPr>
      </p:pic>
    </p:spTree>
    <p:custDataLst>
      <p:tags r:id="rId1"/>
    </p:custDataLst>
    <p:extLst>
      <p:ext uri="{BB962C8B-B14F-4D97-AF65-F5344CB8AC3E}">
        <p14:creationId xmlns:p14="http://schemas.microsoft.com/office/powerpoint/2010/main" val="254396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Binary search</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4983162"/>
          </a:xfrm>
        </p:spPr>
        <p:txBody>
          <a:bodyPr/>
          <a:lstStyle/>
          <a:p>
            <a:r>
              <a:rPr lang="en-US" dirty="0"/>
              <a:t>The efficiency of a binary search is given as </a:t>
            </a:r>
            <a:r>
              <a:rPr lang="en-US" dirty="0">
                <a:latin typeface="Times New Roman" panose="02020603050405020304" pitchFamily="18" charset="0"/>
              </a:rPr>
              <a:t>O(lg(</a:t>
            </a:r>
            <a:r>
              <a:rPr lang="en-US" i="1" dirty="0">
                <a:latin typeface="Times New Roman" panose="02020603050405020304" pitchFamily="18" charset="0"/>
              </a:rPr>
              <a:t>n</a:t>
            </a:r>
            <a:r>
              <a:rPr lang="en-US" dirty="0">
                <a:latin typeface="Times New Roman" panose="02020603050405020304" pitchFamily="18" charset="0"/>
              </a:rPr>
              <a:t>))</a:t>
            </a:r>
            <a:r>
              <a:rPr lang="en-US" dirty="0"/>
              <a:t>,</a:t>
            </a:r>
            <a:br>
              <a:rPr lang="en-US" dirty="0"/>
            </a:br>
            <a:r>
              <a:rPr lang="en-US" dirty="0"/>
              <a:t>	as the time required to search an array of capacity </a:t>
            </a:r>
            <a:r>
              <a:rPr lang="en-US" i="1" dirty="0"/>
              <a:t>n</a:t>
            </a:r>
            <a:r>
              <a:rPr lang="en-US" dirty="0"/>
              <a:t> is</a:t>
            </a:r>
            <a:br>
              <a:rPr lang="en-US" dirty="0"/>
            </a:br>
            <a:r>
              <a:rPr lang="en-US" dirty="0"/>
              <a:t>	some constant times </a:t>
            </a:r>
            <a:r>
              <a:rPr lang="en-US" dirty="0">
                <a:latin typeface="Times New Roman" panose="02020603050405020304" pitchFamily="18" charset="0"/>
              </a:rPr>
              <a:t>lg(</a:t>
            </a:r>
            <a:r>
              <a:rPr lang="en-US" i="1" dirty="0">
                <a:latin typeface="Times New Roman" panose="02020603050405020304" pitchFamily="18" charset="0"/>
              </a:rPr>
              <a:t>n</a:t>
            </a:r>
            <a:r>
              <a:rPr lang="en-US" dirty="0">
                <a:latin typeface="Times New Roman" panose="02020603050405020304" pitchFamily="18" charset="0"/>
              </a:rPr>
              <a:t>) = log</a:t>
            </a:r>
            <a:r>
              <a:rPr lang="en-US" baseline="-25000" dirty="0">
                <a:latin typeface="Times New Roman" panose="02020603050405020304" pitchFamily="18" charset="0"/>
              </a:rPr>
              <a:t>2</a:t>
            </a:r>
            <a:r>
              <a:rPr lang="en-US" dirty="0">
                <a:latin typeface="Times New Roman" panose="02020603050405020304" pitchFamily="18" charset="0"/>
              </a:rPr>
              <a:t>(</a:t>
            </a:r>
            <a:r>
              <a:rPr lang="en-US" i="1" dirty="0">
                <a:latin typeface="Times New Roman" panose="02020603050405020304" pitchFamily="18" charset="0"/>
              </a:rPr>
              <a:t>n</a:t>
            </a:r>
            <a:r>
              <a:rPr lang="en-US" dirty="0">
                <a:latin typeface="Times New Roman" panose="02020603050405020304" pitchFamily="18" charset="0"/>
              </a:rPr>
              <a:t>)</a:t>
            </a:r>
          </a:p>
          <a:p>
            <a:pPr lvl="1"/>
            <a:r>
              <a:rPr lang="en-US" dirty="0"/>
              <a:t>This may seem good, as searching an array of capacity one million requires one to check at most 20 entries</a:t>
            </a:r>
          </a:p>
          <a:p>
            <a:pPr lvl="1"/>
            <a:endParaRPr lang="en-US" dirty="0"/>
          </a:p>
          <a:p>
            <a:pPr lvl="1"/>
            <a:endParaRPr lang="en-US" dirty="0"/>
          </a:p>
          <a:p>
            <a:pPr lvl="1"/>
            <a:r>
              <a:rPr lang="en-US" dirty="0"/>
              <a:t>Question: you are searching for the last name “</a:t>
            </a:r>
            <a:r>
              <a:rPr lang="en-US" dirty="0" err="1"/>
              <a:t>Zarnett</a:t>
            </a:r>
            <a:r>
              <a:rPr lang="en-US" dirty="0"/>
              <a:t>” in the phone book</a:t>
            </a:r>
          </a:p>
          <a:p>
            <a:pPr lvl="2"/>
            <a:r>
              <a:rPr lang="en-US" dirty="0"/>
              <a:t>Would you begin by opening the phone book to the middle and then performing a binary search?</a:t>
            </a:r>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Bracketing</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sp>
        <p:nvSpPr>
          <p:cNvPr id="7" name="Rectangle 6"/>
          <p:cNvSpPr/>
          <p:nvPr/>
        </p:nvSpPr>
        <p:spPr>
          <a:xfrm>
            <a:off x="6422274" y="1076106"/>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reviews a first-year concept,</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it is not required for this course.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033" y="1138071"/>
            <a:ext cx="396241" cy="399289"/>
          </a:xfrm>
          <a:prstGeom prst="rect">
            <a:avLst/>
          </a:prstGeom>
        </p:spPr>
      </p:pic>
    </p:spTree>
    <p:custDataLst>
      <p:tags r:id="rId1"/>
    </p:custDataLst>
    <p:extLst>
      <p:ext uri="{BB962C8B-B14F-4D97-AF65-F5344CB8AC3E}">
        <p14:creationId xmlns:p14="http://schemas.microsoft.com/office/powerpoint/2010/main" val="208240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Interpolation search</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413342"/>
          </a:xfrm>
        </p:spPr>
        <p:txBody>
          <a:bodyPr/>
          <a:lstStyle/>
          <a:p>
            <a:r>
              <a:rPr lang="en-US" dirty="0"/>
              <a:t>Suppose you are searching a sorted array for the value </a:t>
            </a:r>
            <a:r>
              <a:rPr lang="en-US" i="1" dirty="0">
                <a:latin typeface="Times New Roman" panose="02020603050405020304" pitchFamily="18" charset="0"/>
              </a:rPr>
              <a:t>v</a:t>
            </a:r>
            <a:r>
              <a:rPr lang="en-US" i="1" dirty="0"/>
              <a:t> </a:t>
            </a:r>
            <a:r>
              <a:rPr lang="en-US" dirty="0"/>
              <a:t>and you are currently restricted to viewing entries </a:t>
            </a:r>
            <a:r>
              <a:rPr lang="en-US" i="1" dirty="0" err="1">
                <a:latin typeface="Times New Roman" panose="02020603050405020304" pitchFamily="18" charset="0"/>
              </a:rPr>
              <a:t>i</a:t>
            </a:r>
            <a:r>
              <a:rPr lang="en-US" dirty="0"/>
              <a:t> through </a:t>
            </a:r>
            <a:r>
              <a:rPr lang="en-US" i="1" dirty="0">
                <a:latin typeface="Times New Roman" panose="02020603050405020304" pitchFamily="18" charset="0"/>
              </a:rPr>
              <a:t>j</a:t>
            </a:r>
            <a:endParaRPr lang="en-US" dirty="0">
              <a:latin typeface="Times New Roman" panose="02020603050405020304" pitchFamily="18" charset="0"/>
            </a:endParaRPr>
          </a:p>
          <a:p>
            <a:pPr lvl="1"/>
            <a:r>
              <a:rPr lang="en-US" dirty="0"/>
              <a:t>If </a:t>
            </a:r>
            <a:r>
              <a:rPr lang="en-US" i="1" dirty="0">
                <a:latin typeface="Times New Roman" panose="02020603050405020304" pitchFamily="18" charset="0"/>
              </a:rPr>
              <a:t>v</a:t>
            </a:r>
            <a:r>
              <a:rPr lang="en-US" dirty="0"/>
              <a:t> is close to </a:t>
            </a:r>
            <a:r>
              <a:rPr lang="en-US" i="1" dirty="0">
                <a:latin typeface="Times New Roman" panose="02020603050405020304" pitchFamily="18" charset="0"/>
              </a:rPr>
              <a:t>a</a:t>
            </a:r>
            <a:r>
              <a:rPr lang="en-US" i="1" baseline="-25000" dirty="0">
                <a:latin typeface="Times New Roman" panose="02020603050405020304" pitchFamily="18" charset="0"/>
              </a:rPr>
              <a:t>i</a:t>
            </a:r>
            <a:r>
              <a:rPr lang="en-US" dirty="0"/>
              <a:t>, the next place to examine should be close to </a:t>
            </a:r>
            <a:r>
              <a:rPr lang="en-US" i="1" dirty="0" err="1">
                <a:latin typeface="Times New Roman" panose="02020603050405020304" pitchFamily="18" charset="0"/>
              </a:rPr>
              <a:t>i</a:t>
            </a:r>
            <a:endParaRPr lang="en-US" i="1" dirty="0">
              <a:latin typeface="Times New Roman" panose="02020603050405020304" pitchFamily="18" charset="0"/>
            </a:endParaRPr>
          </a:p>
          <a:p>
            <a:pPr lvl="1"/>
            <a:r>
              <a:rPr lang="en-US" dirty="0"/>
              <a:t>If </a:t>
            </a:r>
            <a:r>
              <a:rPr lang="en-US" i="1" dirty="0">
                <a:latin typeface="Times New Roman" panose="02020603050405020304" pitchFamily="18" charset="0"/>
              </a:rPr>
              <a:t>v</a:t>
            </a:r>
            <a:r>
              <a:rPr lang="en-US" dirty="0"/>
              <a:t> is close to </a:t>
            </a:r>
            <a:r>
              <a:rPr lang="en-US" i="1" dirty="0" err="1">
                <a:latin typeface="Times New Roman" panose="02020603050405020304" pitchFamily="18" charset="0"/>
              </a:rPr>
              <a:t>a</a:t>
            </a:r>
            <a:r>
              <a:rPr lang="en-US" i="1" baseline="-25000" dirty="0" err="1">
                <a:latin typeface="Times New Roman" panose="02020603050405020304" pitchFamily="18" charset="0"/>
              </a:rPr>
              <a:t>j</a:t>
            </a:r>
            <a:r>
              <a:rPr lang="en-US" baseline="30000" dirty="0"/>
              <a:t> </a:t>
            </a:r>
            <a:r>
              <a:rPr lang="en-US" dirty="0"/>
              <a:t>, the next place to examine should be close to </a:t>
            </a:r>
            <a:r>
              <a:rPr lang="en-US" i="1" dirty="0">
                <a:latin typeface="Times New Roman" panose="02020603050405020304" pitchFamily="18" charset="0"/>
              </a:rPr>
              <a:t>j</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If </a:t>
            </a:r>
            <a:r>
              <a:rPr kumimoji="0" lang="en-US" sz="2100" b="0" i="1" u="none" strike="noStrike" kern="1200" cap="none" spc="0" normalizeH="0" baseline="0" noProof="0" dirty="0">
                <a:ln>
                  <a:noFill/>
                </a:ln>
                <a:solidFill>
                  <a:prstClr val="white"/>
                </a:solidFill>
                <a:effectLst/>
                <a:uLnTx/>
                <a:uFillTx/>
                <a:latin typeface="Times New Roman" panose="02020603050405020304" pitchFamily="18" charset="0"/>
              </a:rPr>
              <a:t>v</a:t>
            </a:r>
            <a:r>
              <a:rPr kumimoji="0" lang="en-US" sz="2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is approximately half-way between </a:t>
            </a:r>
            <a:r>
              <a:rPr kumimoji="0" lang="en-US" sz="2100" b="0" i="1" u="none" strike="noStrike" kern="1200" cap="none" spc="0" normalizeH="0" baseline="0" noProof="0" dirty="0">
                <a:ln>
                  <a:noFill/>
                </a:ln>
                <a:solidFill>
                  <a:prstClr val="white"/>
                </a:solidFill>
                <a:effectLst/>
                <a:uLnTx/>
                <a:uFillTx/>
                <a:latin typeface="Times New Roman" panose="02020603050405020304" pitchFamily="18" charset="0"/>
              </a:rPr>
              <a:t>a</a:t>
            </a:r>
            <a:r>
              <a:rPr kumimoji="0" lang="en-US" sz="2100" b="0" i="1" u="none" strike="noStrike" kern="1200" cap="none" spc="0" normalizeH="0" baseline="-25000" noProof="0" dirty="0">
                <a:ln>
                  <a:noFill/>
                </a:ln>
                <a:solidFill>
                  <a:prstClr val="white"/>
                </a:solidFill>
                <a:effectLst/>
                <a:uLnTx/>
                <a:uFillTx/>
                <a:latin typeface="Times New Roman" panose="02020603050405020304" pitchFamily="18" charset="0"/>
              </a:rPr>
              <a:t>i</a:t>
            </a:r>
            <a:r>
              <a:rPr kumimoji="0" lang="en-US" sz="2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and </a:t>
            </a:r>
            <a:r>
              <a:rPr kumimoji="0" lang="en-US" sz="2100" b="0" i="1" u="none" strike="noStrike" kern="1200" cap="none" spc="0" normalizeH="0" baseline="0" noProof="0" dirty="0" err="1">
                <a:ln>
                  <a:noFill/>
                </a:ln>
                <a:solidFill>
                  <a:prstClr val="white"/>
                </a:solidFill>
                <a:effectLst/>
                <a:uLnTx/>
                <a:uFillTx/>
                <a:latin typeface="Times New Roman" panose="02020603050405020304" pitchFamily="18" charset="0"/>
              </a:rPr>
              <a:t>a</a:t>
            </a:r>
            <a:r>
              <a:rPr kumimoji="0" lang="en-US" sz="2100" b="0" i="1" u="none" strike="noStrike" kern="1200" cap="none" spc="0" normalizeH="0" baseline="-25000" noProof="0" dirty="0" err="1">
                <a:ln>
                  <a:noFill/>
                </a:ln>
                <a:solidFill>
                  <a:prstClr val="white"/>
                </a:solidFill>
                <a:effectLst/>
                <a:uLnTx/>
                <a:uFillTx/>
                <a:latin typeface="Times New Roman" panose="02020603050405020304" pitchFamily="18" charset="0"/>
              </a:rPr>
              <a:t>j</a:t>
            </a:r>
            <a:r>
              <a:rPr kumimoji="0" lang="en-US" sz="2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a:t>
            </a:r>
            <a:br>
              <a:rPr kumimoji="0" lang="en-US" sz="2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br>
            <a:br>
              <a:rPr kumimoji="0" lang="en-US" sz="2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br>
            <a:r>
              <a:rPr kumimoji="0" lang="en-US" sz="2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the next place to examine should be close to</a:t>
            </a:r>
            <a:endParaRPr kumimoji="0" lang="en-US" sz="2100" b="0" u="none" strike="noStrike" kern="1200" cap="none" spc="0" normalizeH="0" baseline="0" noProof="0" dirty="0">
              <a:ln>
                <a:noFill/>
              </a:ln>
              <a:solidFill>
                <a:prstClr val="white"/>
              </a:solidFill>
              <a:effectLst/>
              <a:uLnTx/>
              <a:uFillTx/>
              <a:latin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i="1" dirty="0">
              <a:solidFill>
                <a:prstClr val="white"/>
              </a:solidFill>
            </a:endParaRPr>
          </a:p>
          <a:p>
            <a:pPr>
              <a:defRPr/>
            </a:pPr>
            <a:r>
              <a:rPr lang="en-US" dirty="0"/>
              <a:t>The following formula works:</a:t>
            </a:r>
          </a:p>
          <a:p>
            <a:pPr>
              <a:defRPr/>
            </a:pPr>
            <a:endParaRPr lang="en-US" dirty="0"/>
          </a:p>
          <a:p>
            <a:pPr>
              <a:defRPr/>
            </a:pPr>
            <a:endParaRPr lang="en-US" dirty="0"/>
          </a:p>
          <a:p>
            <a:pPr lvl="1">
              <a:defRPr/>
            </a:pPr>
            <a:r>
              <a:rPr lang="en-US" dirty="0"/>
              <a:t>You must check to make sure this value does not equal</a:t>
            </a:r>
            <a:br>
              <a:rPr lang="en-US" dirty="0"/>
            </a:br>
            <a:r>
              <a:rPr lang="en-US" dirty="0"/>
              <a:t>either </a:t>
            </a:r>
            <a:r>
              <a:rPr lang="en-US" i="1" dirty="0" err="1">
                <a:latin typeface="Times New Roman" panose="02020603050405020304" pitchFamily="18" charset="0"/>
              </a:rPr>
              <a:t>i</a:t>
            </a:r>
            <a:r>
              <a:rPr lang="en-US" i="1" dirty="0"/>
              <a:t> </a:t>
            </a:r>
            <a:r>
              <a:rPr lang="en-US" dirty="0"/>
              <a:t>or </a:t>
            </a:r>
            <a:r>
              <a:rPr lang="en-US" i="1" dirty="0">
                <a:latin typeface="Times New Roman" panose="02020603050405020304" pitchFamily="18" charset="0"/>
              </a:rPr>
              <a:t>j</a:t>
            </a:r>
            <a:r>
              <a:rPr lang="en-US" dirty="0"/>
              <a:t> and this only works if the values in the array</a:t>
            </a:r>
            <a:br>
              <a:rPr lang="en-US" dirty="0"/>
            </a:br>
            <a:r>
              <a:rPr lang="en-US" dirty="0"/>
              <a:t>are uniformly distributed</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457200" lvl="1" indent="0">
              <a:buNone/>
            </a:pPr>
            <a:endParaRPr lang="en-US" dirty="0"/>
          </a:p>
          <a:p>
            <a:pPr lvl="1"/>
            <a:endParaRPr lang="en-US" i="1" dirty="0"/>
          </a:p>
          <a:p>
            <a:pPr marL="457200" lvl="1" indent="0">
              <a:buNone/>
            </a:pPr>
            <a:endParaRPr lang="en-US" dirty="0"/>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Bracketing</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graphicFrame>
        <p:nvGraphicFramePr>
          <p:cNvPr id="7" name="Object 6">
            <a:extLst>
              <a:ext uri="{FF2B5EF4-FFF2-40B4-BE49-F238E27FC236}">
                <a16:creationId xmlns:a16="http://schemas.microsoft.com/office/drawing/2014/main" id="{EC3A7A2A-8A0F-495C-AC3E-501EFDAC5173}"/>
              </a:ext>
            </a:extLst>
          </p:cNvPr>
          <p:cNvGraphicFramePr>
            <a:graphicFrameLocks noChangeAspect="1"/>
          </p:cNvGraphicFramePr>
          <p:nvPr>
            <p:extLst>
              <p:ext uri="{D42A27DB-BD31-4B8C-83A1-F6EECF244321}">
                <p14:modId xmlns:p14="http://schemas.microsoft.com/office/powerpoint/2010/main" val="891171454"/>
              </p:ext>
            </p:extLst>
          </p:nvPr>
        </p:nvGraphicFramePr>
        <p:xfrm>
          <a:off x="3661568" y="4864100"/>
          <a:ext cx="1820863" cy="787400"/>
        </p:xfrm>
        <a:graphic>
          <a:graphicData uri="http://schemas.openxmlformats.org/presentationml/2006/ole">
            <mc:AlternateContent xmlns:mc="http://schemas.openxmlformats.org/markup-compatibility/2006">
              <mc:Choice xmlns:v="urn:schemas-microsoft-com:vml" Requires="v">
                <p:oleObj name="Equation" r:id="rId3" imgW="1028520" imgH="444240" progId="Equation.DSMT4">
                  <p:embed/>
                </p:oleObj>
              </mc:Choice>
              <mc:Fallback>
                <p:oleObj name="Equation" r:id="rId3" imgW="1028520" imgH="444240" progId="Equation.DSMT4">
                  <p:embed/>
                  <p:pic>
                    <p:nvPicPr>
                      <p:cNvPr id="7" name="Object 6">
                        <a:extLst>
                          <a:ext uri="{FF2B5EF4-FFF2-40B4-BE49-F238E27FC236}">
                            <a16:creationId xmlns:a16="http://schemas.microsoft.com/office/drawing/2014/main" id="{EC3A7A2A-8A0F-495C-AC3E-501EFDAC5173}"/>
                          </a:ext>
                        </a:extLst>
                      </p:cNvPr>
                      <p:cNvPicPr/>
                      <p:nvPr/>
                    </p:nvPicPr>
                    <p:blipFill>
                      <a:blip r:embed="rId4"/>
                      <a:stretch>
                        <a:fillRect/>
                      </a:stretch>
                    </p:blipFill>
                    <p:spPr>
                      <a:xfrm>
                        <a:off x="3661568" y="4864100"/>
                        <a:ext cx="1820863" cy="7874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7AC94EB-6D8A-44E5-A4FE-2CCD82CD9361}"/>
              </a:ext>
            </a:extLst>
          </p:cNvPr>
          <p:cNvGraphicFramePr>
            <a:graphicFrameLocks noChangeAspect="1"/>
          </p:cNvGraphicFramePr>
          <p:nvPr>
            <p:extLst>
              <p:ext uri="{D42A27DB-BD31-4B8C-83A1-F6EECF244321}">
                <p14:modId xmlns:p14="http://schemas.microsoft.com/office/powerpoint/2010/main" val="398766128"/>
              </p:ext>
            </p:extLst>
          </p:nvPr>
        </p:nvGraphicFramePr>
        <p:xfrm>
          <a:off x="6509420" y="3615743"/>
          <a:ext cx="585788" cy="696913"/>
        </p:xfrm>
        <a:graphic>
          <a:graphicData uri="http://schemas.openxmlformats.org/presentationml/2006/ole">
            <mc:AlternateContent xmlns:mc="http://schemas.openxmlformats.org/markup-compatibility/2006">
              <mc:Choice xmlns:v="urn:schemas-microsoft-com:vml" Requires="v">
                <p:oleObj name="Equation" r:id="rId5" imgW="330120" imgH="393480" progId="Equation.DSMT4">
                  <p:embed/>
                </p:oleObj>
              </mc:Choice>
              <mc:Fallback>
                <p:oleObj name="Equation" r:id="rId5" imgW="330120" imgH="393480" progId="Equation.DSMT4">
                  <p:embed/>
                  <p:pic>
                    <p:nvPicPr>
                      <p:cNvPr id="9" name="Object 8">
                        <a:extLst>
                          <a:ext uri="{FF2B5EF4-FFF2-40B4-BE49-F238E27FC236}">
                            <a16:creationId xmlns:a16="http://schemas.microsoft.com/office/drawing/2014/main" id="{47AC94EB-6D8A-44E5-A4FE-2CCD82CD9361}"/>
                          </a:ext>
                        </a:extLst>
                      </p:cNvPr>
                      <p:cNvPicPr/>
                      <p:nvPr/>
                    </p:nvPicPr>
                    <p:blipFill>
                      <a:blip r:embed="rId6"/>
                      <a:stretch>
                        <a:fillRect/>
                      </a:stretch>
                    </p:blipFill>
                    <p:spPr>
                      <a:xfrm>
                        <a:off x="6509420" y="3615743"/>
                        <a:ext cx="585788" cy="696913"/>
                      </a:xfrm>
                      <a:prstGeom prst="rect">
                        <a:avLst/>
                      </a:prstGeom>
                    </p:spPr>
                  </p:pic>
                </p:oleObj>
              </mc:Fallback>
            </mc:AlternateContent>
          </a:graphicData>
        </a:graphic>
      </p:graphicFrame>
      <p:sp>
        <p:nvSpPr>
          <p:cNvPr id="11" name="Rectangle 10"/>
          <p:cNvSpPr/>
          <p:nvPr/>
        </p:nvSpPr>
        <p:spPr>
          <a:xfrm>
            <a:off x="6422274" y="1076106"/>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exemplifies an idea,</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it is not required for this course.</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6033" y="1138071"/>
            <a:ext cx="396241" cy="399289"/>
          </a:xfrm>
          <a:prstGeom prst="rect">
            <a:avLst/>
          </a:prstGeom>
        </p:spPr>
      </p:pic>
    </p:spTree>
    <p:custDataLst>
      <p:tags r:id="rId1"/>
    </p:custDataLst>
    <p:extLst>
      <p:ext uri="{BB962C8B-B14F-4D97-AF65-F5344CB8AC3E}">
        <p14:creationId xmlns:p14="http://schemas.microsoft.com/office/powerpoint/2010/main" val="19627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Interpolation search</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441623"/>
          </a:xfrm>
        </p:spPr>
        <p:txBody>
          <a:bodyPr/>
          <a:lstStyle/>
          <a:p>
            <a:r>
              <a:rPr lang="en-US" dirty="0"/>
              <a:t>By the way, this image shows why it is called an interpolation</a:t>
            </a:r>
            <a:br>
              <a:rPr lang="en-US" dirty="0"/>
            </a:br>
            <a:r>
              <a:rPr lang="en-US" dirty="0"/>
              <a:t>search:</a:t>
            </a:r>
            <a:endParaRPr lang="en-US" dirty="0">
              <a:latin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i="1" dirty="0">
              <a:solidFill>
                <a:prstClr val="white"/>
              </a:solidFill>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i="1" dirty="0">
              <a:solidFill>
                <a:prstClr val="white"/>
              </a:solidFill>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i="1" dirty="0">
              <a:solidFill>
                <a:prstClr val="white"/>
              </a:solidFill>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i="1" dirty="0">
              <a:solidFill>
                <a:prstClr val="white"/>
              </a:solidFill>
            </a:endParaRPr>
          </a:p>
          <a:p>
            <a:pPr lvl="1">
              <a:defRPr/>
            </a:pPr>
            <a:r>
              <a:rPr lang="en-US" dirty="0"/>
              <a:t>If the array entries are approximately uniformly distributed,</a:t>
            </a:r>
            <a:br>
              <a:rPr lang="en-US" dirty="0"/>
            </a:br>
            <a:r>
              <a:rPr lang="en-US" dirty="0"/>
              <a:t>	the runtime now drops to </a:t>
            </a:r>
            <a:r>
              <a:rPr lang="en-US" dirty="0">
                <a:latin typeface="Times New Roman" panose="02020603050405020304" pitchFamily="18" charset="0"/>
              </a:rPr>
              <a:t>O(ln(ln(</a:t>
            </a:r>
            <a:r>
              <a:rPr lang="en-US" i="1" dirty="0">
                <a:latin typeface="Times New Roman" panose="02020603050405020304" pitchFamily="18" charset="0"/>
              </a:rPr>
              <a:t>n</a:t>
            </a:r>
            <a:r>
              <a:rPr lang="en-US" dirty="0">
                <a:latin typeface="Times New Roman" panose="02020603050405020304" pitchFamily="18" charset="0"/>
              </a:rPr>
              <a:t>))</a:t>
            </a:r>
          </a:p>
          <a:p>
            <a:pPr lvl="1">
              <a:defRPr/>
            </a:pPr>
            <a:endParaRPr lang="en-US" i="1" dirty="0">
              <a:solidFill>
                <a:prstClr val="white"/>
              </a:solidFill>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i="1" dirty="0">
              <a:solidFill>
                <a:prstClr val="white"/>
              </a:solidFill>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457200" lvl="1" indent="0">
              <a:buNone/>
            </a:pPr>
            <a:endParaRPr lang="en-US" dirty="0"/>
          </a:p>
          <a:p>
            <a:pPr lvl="1"/>
            <a:endParaRPr lang="en-US" i="1" dirty="0"/>
          </a:p>
          <a:p>
            <a:pPr marL="457200" lvl="1" indent="0">
              <a:buNone/>
            </a:pPr>
            <a:endParaRPr lang="en-US" dirty="0"/>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Bracketing</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7</a:t>
            </a:fld>
            <a:endParaRPr lang="en-CA"/>
          </a:p>
        </p:txBody>
      </p:sp>
      <p:sp>
        <p:nvSpPr>
          <p:cNvPr id="12" name="Oval 11">
            <a:extLst>
              <a:ext uri="{FF2B5EF4-FFF2-40B4-BE49-F238E27FC236}">
                <a16:creationId xmlns:a16="http://schemas.microsoft.com/office/drawing/2014/main" id="{D4CBD92F-6A7D-4704-90D6-F5E71A2C80BB}"/>
              </a:ext>
            </a:extLst>
          </p:cNvPr>
          <p:cNvSpPr/>
          <p:nvPr/>
        </p:nvSpPr>
        <p:spPr>
          <a:xfrm>
            <a:off x="2325178" y="385430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66A2620-AB8F-462E-BAAE-393A7A664854}"/>
              </a:ext>
            </a:extLst>
          </p:cNvPr>
          <p:cNvCxnSpPr>
            <a:cxnSpLocks/>
          </p:cNvCxnSpPr>
          <p:nvPr/>
        </p:nvCxnSpPr>
        <p:spPr>
          <a:xfrm>
            <a:off x="2356256" y="444123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C7A825F-AB08-418E-842F-BB66A0C01264}"/>
              </a:ext>
            </a:extLst>
          </p:cNvPr>
          <p:cNvSpPr txBox="1"/>
          <p:nvPr/>
        </p:nvSpPr>
        <p:spPr>
          <a:xfrm>
            <a:off x="2207016" y="4630484"/>
            <a:ext cx="25519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i</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417A469-319C-4478-A250-993421EE5652}"/>
              </a:ext>
            </a:extLst>
          </p:cNvPr>
          <p:cNvCxnSpPr>
            <a:cxnSpLocks/>
          </p:cNvCxnSpPr>
          <p:nvPr/>
        </p:nvCxnSpPr>
        <p:spPr>
          <a:xfrm>
            <a:off x="6183038" y="443424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6B64B6-9BBF-49E3-A205-8BDD09AAFB7D}"/>
              </a:ext>
            </a:extLst>
          </p:cNvPr>
          <p:cNvSpPr txBox="1"/>
          <p:nvPr/>
        </p:nvSpPr>
        <p:spPr>
          <a:xfrm>
            <a:off x="6055438" y="4623493"/>
            <a:ext cx="255198" cy="400110"/>
          </a:xfrm>
          <a:prstGeom prst="rect">
            <a:avLst/>
          </a:prstGeom>
          <a:noFill/>
        </p:spPr>
        <p:txBody>
          <a:bodyPr wrap="none" rtlCol="0">
            <a:spAutoFit/>
          </a:bodyPr>
          <a:lstStyle/>
          <a:p>
            <a:pPr algn="ctr"/>
            <a:r>
              <a:rPr lang="en-US" sz="2000" i="1" dirty="0">
                <a:solidFill>
                  <a:schemeClr val="bg1"/>
                </a:solidFill>
                <a:latin typeface="Times New Roman" panose="02020603050405020304" pitchFamily="18" charset="0"/>
                <a:cs typeface="Times New Roman" panose="02020603050405020304" pitchFamily="18" charset="0"/>
              </a:rPr>
              <a:t>j</a:t>
            </a:r>
          </a:p>
        </p:txBody>
      </p:sp>
      <p:cxnSp>
        <p:nvCxnSpPr>
          <p:cNvPr id="18" name="Straight Connector 17">
            <a:extLst>
              <a:ext uri="{FF2B5EF4-FFF2-40B4-BE49-F238E27FC236}">
                <a16:creationId xmlns:a16="http://schemas.microsoft.com/office/drawing/2014/main" id="{65A9317A-EBB5-40C7-BDD5-068A1359A42B}"/>
              </a:ext>
            </a:extLst>
          </p:cNvPr>
          <p:cNvCxnSpPr>
            <a:cxnSpLocks/>
          </p:cNvCxnSpPr>
          <p:nvPr/>
        </p:nvCxnSpPr>
        <p:spPr>
          <a:xfrm flipH="1">
            <a:off x="2048792" y="4528716"/>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9AD58F3-6715-46BD-98E1-EC893D1A0DC2}"/>
              </a:ext>
            </a:extLst>
          </p:cNvPr>
          <p:cNvSpPr/>
          <p:nvPr/>
        </p:nvSpPr>
        <p:spPr>
          <a:xfrm>
            <a:off x="6091597" y="235924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a:extLst>
              <a:ext uri="{FF2B5EF4-FFF2-40B4-BE49-F238E27FC236}">
                <a16:creationId xmlns:a16="http://schemas.microsoft.com/office/drawing/2014/main" id="{FC572B22-A720-4B6A-A711-B237BA1529D2}"/>
              </a:ext>
            </a:extLst>
          </p:cNvPr>
          <p:cNvGraphicFramePr>
            <a:graphicFrameLocks noChangeAspect="1"/>
          </p:cNvGraphicFramePr>
          <p:nvPr>
            <p:extLst>
              <p:ext uri="{D42A27DB-BD31-4B8C-83A1-F6EECF244321}">
                <p14:modId xmlns:p14="http://schemas.microsoft.com/office/powerpoint/2010/main" val="963329168"/>
              </p:ext>
            </p:extLst>
          </p:nvPr>
        </p:nvGraphicFramePr>
        <p:xfrm>
          <a:off x="1952091" y="3649662"/>
          <a:ext cx="311150" cy="427038"/>
        </p:xfrm>
        <a:graphic>
          <a:graphicData uri="http://schemas.openxmlformats.org/presentationml/2006/ole">
            <mc:AlternateContent xmlns:mc="http://schemas.openxmlformats.org/markup-compatibility/2006">
              <mc:Choice xmlns:v="urn:schemas-microsoft-com:vml" Requires="v">
                <p:oleObj name="Equation" r:id="rId3" imgW="139680" imgH="190440" progId="Equation.DSMT4">
                  <p:embed/>
                </p:oleObj>
              </mc:Choice>
              <mc:Fallback>
                <p:oleObj name="Equation" r:id="rId3" imgW="139680" imgH="190440" progId="Equation.DSMT4">
                  <p:embed/>
                  <p:pic>
                    <p:nvPicPr>
                      <p:cNvPr id="22" name="Object 21">
                        <a:extLst>
                          <a:ext uri="{FF2B5EF4-FFF2-40B4-BE49-F238E27FC236}">
                            <a16:creationId xmlns:a16="http://schemas.microsoft.com/office/drawing/2014/main" id="{FC572B22-A720-4B6A-A711-B237BA1529D2}"/>
                          </a:ext>
                        </a:extLst>
                      </p:cNvPr>
                      <p:cNvPicPr/>
                      <p:nvPr/>
                    </p:nvPicPr>
                    <p:blipFill>
                      <a:blip r:embed="rId4"/>
                      <a:stretch>
                        <a:fillRect/>
                      </a:stretch>
                    </p:blipFill>
                    <p:spPr>
                      <a:xfrm>
                        <a:off x="1952091" y="3649662"/>
                        <a:ext cx="311150" cy="427038"/>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E0C0AC8-AA07-495D-9DFE-CDE61492512F}"/>
              </a:ext>
            </a:extLst>
          </p:cNvPr>
          <p:cNvGraphicFramePr>
            <a:graphicFrameLocks noChangeAspect="1"/>
          </p:cNvGraphicFramePr>
          <p:nvPr>
            <p:extLst>
              <p:ext uri="{D42A27DB-BD31-4B8C-83A1-F6EECF244321}">
                <p14:modId xmlns:p14="http://schemas.microsoft.com/office/powerpoint/2010/main" val="1356813861"/>
              </p:ext>
            </p:extLst>
          </p:nvPr>
        </p:nvGraphicFramePr>
        <p:xfrm>
          <a:off x="1943702" y="2208014"/>
          <a:ext cx="339725" cy="455612"/>
        </p:xfrm>
        <a:graphic>
          <a:graphicData uri="http://schemas.openxmlformats.org/presentationml/2006/ole">
            <mc:AlternateContent xmlns:mc="http://schemas.openxmlformats.org/markup-compatibility/2006">
              <mc:Choice xmlns:v="urn:schemas-microsoft-com:vml" Requires="v">
                <p:oleObj name="Equation" r:id="rId5" imgW="152280" imgH="203040" progId="Equation.DSMT4">
                  <p:embed/>
                </p:oleObj>
              </mc:Choice>
              <mc:Fallback>
                <p:oleObj name="Equation" r:id="rId5" imgW="152280" imgH="203040" progId="Equation.DSMT4">
                  <p:embed/>
                  <p:pic>
                    <p:nvPicPr>
                      <p:cNvPr id="23" name="Object 22">
                        <a:extLst>
                          <a:ext uri="{FF2B5EF4-FFF2-40B4-BE49-F238E27FC236}">
                            <a16:creationId xmlns:a16="http://schemas.microsoft.com/office/drawing/2014/main" id="{1E0C0AC8-AA07-495D-9DFE-CDE61492512F}"/>
                          </a:ext>
                        </a:extLst>
                      </p:cNvPr>
                      <p:cNvPicPr/>
                      <p:nvPr/>
                    </p:nvPicPr>
                    <p:blipFill>
                      <a:blip r:embed="rId6"/>
                      <a:stretch>
                        <a:fillRect/>
                      </a:stretch>
                    </p:blipFill>
                    <p:spPr>
                      <a:xfrm>
                        <a:off x="1943702" y="2208014"/>
                        <a:ext cx="339725" cy="455612"/>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7DBBDAC1-2585-492B-83B0-4E2D964297EC}"/>
              </a:ext>
            </a:extLst>
          </p:cNvPr>
          <p:cNvGraphicFramePr>
            <a:graphicFrameLocks noChangeAspect="1"/>
          </p:cNvGraphicFramePr>
          <p:nvPr>
            <p:extLst>
              <p:ext uri="{D42A27DB-BD31-4B8C-83A1-F6EECF244321}">
                <p14:modId xmlns:p14="http://schemas.microsoft.com/office/powerpoint/2010/main" val="4147504888"/>
              </p:ext>
            </p:extLst>
          </p:nvPr>
        </p:nvGraphicFramePr>
        <p:xfrm>
          <a:off x="1972374" y="3216275"/>
          <a:ext cx="227013" cy="284163"/>
        </p:xfrm>
        <a:graphic>
          <a:graphicData uri="http://schemas.openxmlformats.org/presentationml/2006/ole">
            <mc:AlternateContent xmlns:mc="http://schemas.openxmlformats.org/markup-compatibility/2006">
              <mc:Choice xmlns:v="urn:schemas-microsoft-com:vml" Requires="v">
                <p:oleObj name="Equation" r:id="rId7" imgW="101520" imgH="126720" progId="Equation.DSMT4">
                  <p:embed/>
                </p:oleObj>
              </mc:Choice>
              <mc:Fallback>
                <p:oleObj name="Equation" r:id="rId7" imgW="101520" imgH="126720" progId="Equation.DSMT4">
                  <p:embed/>
                  <p:pic>
                    <p:nvPicPr>
                      <p:cNvPr id="25" name="Object 24">
                        <a:extLst>
                          <a:ext uri="{FF2B5EF4-FFF2-40B4-BE49-F238E27FC236}">
                            <a16:creationId xmlns:a16="http://schemas.microsoft.com/office/drawing/2014/main" id="{7DBBDAC1-2585-492B-83B0-4E2D964297EC}"/>
                          </a:ext>
                        </a:extLst>
                      </p:cNvPr>
                      <p:cNvPicPr/>
                      <p:nvPr/>
                    </p:nvPicPr>
                    <p:blipFill>
                      <a:blip r:embed="rId8"/>
                      <a:stretch>
                        <a:fillRect/>
                      </a:stretch>
                    </p:blipFill>
                    <p:spPr>
                      <a:xfrm>
                        <a:off x="1972374" y="3216275"/>
                        <a:ext cx="227013" cy="284163"/>
                      </a:xfrm>
                      <a:prstGeom prst="rect">
                        <a:avLst/>
                      </a:prstGeom>
                    </p:spPr>
                  </p:pic>
                </p:oleObj>
              </mc:Fallback>
            </mc:AlternateContent>
          </a:graphicData>
        </a:graphic>
      </p:graphicFrame>
      <p:cxnSp>
        <p:nvCxnSpPr>
          <p:cNvPr id="27" name="Straight Connector 26">
            <a:extLst>
              <a:ext uri="{FF2B5EF4-FFF2-40B4-BE49-F238E27FC236}">
                <a16:creationId xmlns:a16="http://schemas.microsoft.com/office/drawing/2014/main" id="{6DBBB129-0162-42F7-BCCF-E12379563057}"/>
              </a:ext>
            </a:extLst>
          </p:cNvPr>
          <p:cNvCxnSpPr>
            <a:cxnSpLocks/>
          </p:cNvCxnSpPr>
          <p:nvPr/>
        </p:nvCxnSpPr>
        <p:spPr>
          <a:xfrm flipV="1">
            <a:off x="2263241" y="3345669"/>
            <a:ext cx="4137559" cy="1268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FDC9A3-1B38-4CB0-A9EA-EBC07F30357F}"/>
              </a:ext>
            </a:extLst>
          </p:cNvPr>
          <p:cNvCxnSpPr>
            <a:cxnSpLocks/>
          </p:cNvCxnSpPr>
          <p:nvPr/>
        </p:nvCxnSpPr>
        <p:spPr>
          <a:xfrm>
            <a:off x="3715935" y="3358356"/>
            <a:ext cx="0" cy="117036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25267E-FCC4-4C52-AE89-979D3EA711E3}"/>
              </a:ext>
            </a:extLst>
          </p:cNvPr>
          <p:cNvCxnSpPr>
            <a:cxnSpLocks/>
          </p:cNvCxnSpPr>
          <p:nvPr/>
        </p:nvCxnSpPr>
        <p:spPr>
          <a:xfrm flipV="1">
            <a:off x="2370898" y="2392804"/>
            <a:ext cx="3766419" cy="14950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2" name="Object 31">
            <a:extLst>
              <a:ext uri="{FF2B5EF4-FFF2-40B4-BE49-F238E27FC236}">
                <a16:creationId xmlns:a16="http://schemas.microsoft.com/office/drawing/2014/main" id="{CBDB434D-5638-4D71-82E8-C53FE02530F5}"/>
              </a:ext>
            </a:extLst>
          </p:cNvPr>
          <p:cNvGraphicFramePr>
            <a:graphicFrameLocks noChangeAspect="1"/>
          </p:cNvGraphicFramePr>
          <p:nvPr>
            <p:extLst>
              <p:ext uri="{D42A27DB-BD31-4B8C-83A1-F6EECF244321}">
                <p14:modId xmlns:p14="http://schemas.microsoft.com/office/powerpoint/2010/main" val="2933607532"/>
              </p:ext>
            </p:extLst>
          </p:nvPr>
        </p:nvGraphicFramePr>
        <p:xfrm>
          <a:off x="2843213" y="4622800"/>
          <a:ext cx="1820862" cy="787400"/>
        </p:xfrm>
        <a:graphic>
          <a:graphicData uri="http://schemas.openxmlformats.org/presentationml/2006/ole">
            <mc:AlternateContent xmlns:mc="http://schemas.openxmlformats.org/markup-compatibility/2006">
              <mc:Choice xmlns:v="urn:schemas-microsoft-com:vml" Requires="v">
                <p:oleObj name="Equation" r:id="rId9" imgW="1028520" imgH="444240" progId="Equation.DSMT4">
                  <p:embed/>
                </p:oleObj>
              </mc:Choice>
              <mc:Fallback>
                <p:oleObj name="Equation" r:id="rId9" imgW="1028520" imgH="444240" progId="Equation.DSMT4">
                  <p:embed/>
                  <p:pic>
                    <p:nvPicPr>
                      <p:cNvPr id="32" name="Object 31">
                        <a:extLst>
                          <a:ext uri="{FF2B5EF4-FFF2-40B4-BE49-F238E27FC236}">
                            <a16:creationId xmlns:a16="http://schemas.microsoft.com/office/drawing/2014/main" id="{CBDB434D-5638-4D71-82E8-C53FE02530F5}"/>
                          </a:ext>
                        </a:extLst>
                      </p:cNvPr>
                      <p:cNvPicPr/>
                      <p:nvPr/>
                    </p:nvPicPr>
                    <p:blipFill>
                      <a:blip r:embed="rId10"/>
                      <a:stretch>
                        <a:fillRect/>
                      </a:stretch>
                    </p:blipFill>
                    <p:spPr>
                      <a:xfrm>
                        <a:off x="2843213" y="4622800"/>
                        <a:ext cx="1820862" cy="787400"/>
                      </a:xfrm>
                      <a:prstGeom prst="rect">
                        <a:avLst/>
                      </a:prstGeom>
                    </p:spPr>
                  </p:pic>
                </p:oleObj>
              </mc:Fallback>
            </mc:AlternateContent>
          </a:graphicData>
        </a:graphic>
      </p:graphicFrame>
      <p:cxnSp>
        <p:nvCxnSpPr>
          <p:cNvPr id="33" name="Straight Connector 32">
            <a:extLst>
              <a:ext uri="{FF2B5EF4-FFF2-40B4-BE49-F238E27FC236}">
                <a16:creationId xmlns:a16="http://schemas.microsoft.com/office/drawing/2014/main" id="{C5D8AD58-4F45-45F5-B4D9-40333B1E5F01}"/>
              </a:ext>
            </a:extLst>
          </p:cNvPr>
          <p:cNvCxnSpPr>
            <a:cxnSpLocks/>
          </p:cNvCxnSpPr>
          <p:nvPr/>
        </p:nvCxnSpPr>
        <p:spPr>
          <a:xfrm flipV="1">
            <a:off x="2331089" y="2397804"/>
            <a:ext cx="3813390" cy="3233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422274" y="1076106"/>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exemplifies an idea,</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it is not required for this course.</a:t>
            </a:r>
          </a:p>
        </p:txBody>
      </p:sp>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26033" y="1138071"/>
            <a:ext cx="396241" cy="399289"/>
          </a:xfrm>
          <a:prstGeom prst="rect">
            <a:avLst/>
          </a:prstGeom>
        </p:spPr>
      </p:pic>
    </p:spTree>
    <p:custDataLst>
      <p:tags r:id="rId1"/>
    </p:custDataLst>
    <p:extLst>
      <p:ext uri="{BB962C8B-B14F-4D97-AF65-F5344CB8AC3E}">
        <p14:creationId xmlns:p14="http://schemas.microsoft.com/office/powerpoint/2010/main" val="24686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Interpolation search</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Derivation:</a:t>
            </a:r>
            <a:endParaRPr lang="en-US" dirty="0">
              <a:latin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i="1" dirty="0">
              <a:solidFill>
                <a:prstClr val="white"/>
              </a:solidFill>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i="1" dirty="0">
              <a:solidFill>
                <a:prstClr val="white"/>
              </a:solidFill>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i="1" dirty="0">
              <a:solidFill>
                <a:prstClr val="white"/>
              </a:solidFill>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i="1" dirty="0">
              <a:solidFill>
                <a:prstClr val="white"/>
              </a:solidFill>
            </a:endParaRPr>
          </a:p>
          <a:p>
            <a:pPr marL="457200" marR="0" lvl="1" indent="0" algn="l" defTabSz="914400" rtl="0" eaLnBrk="1" fontAlgn="auto" latinLnBrk="0" hangingPunct="1">
              <a:lnSpc>
                <a:spcPct val="100000"/>
              </a:lnSpc>
              <a:spcBef>
                <a:spcPct val="20000"/>
              </a:spcBef>
              <a:spcAft>
                <a:spcPts val="0"/>
              </a:spcAft>
              <a:buClrTx/>
              <a:buSzTx/>
              <a:buNone/>
              <a:tabLst/>
              <a:defRPr/>
            </a:pPr>
            <a:endParaRPr kumimoji="0" lang="en-US" sz="21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i="1" dirty="0">
              <a:solidFill>
                <a:prstClr val="white"/>
              </a:solidFill>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457200" lvl="1" indent="0">
              <a:buNone/>
            </a:pPr>
            <a:endParaRPr lang="en-US" dirty="0"/>
          </a:p>
          <a:p>
            <a:pPr lvl="1"/>
            <a:endParaRPr lang="en-US" i="1" dirty="0"/>
          </a:p>
          <a:p>
            <a:pPr marL="457200" lvl="1" indent="0">
              <a:buNone/>
            </a:pPr>
            <a:endParaRPr lang="en-US" dirty="0"/>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Bracketing</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8</a:t>
            </a:fld>
            <a:endParaRPr lang="en-CA"/>
          </a:p>
        </p:txBody>
      </p:sp>
      <p:sp>
        <p:nvSpPr>
          <p:cNvPr id="12" name="Oval 11">
            <a:extLst>
              <a:ext uri="{FF2B5EF4-FFF2-40B4-BE49-F238E27FC236}">
                <a16:creationId xmlns:a16="http://schemas.microsoft.com/office/drawing/2014/main" id="{D4CBD92F-6A7D-4704-90D6-F5E71A2C80BB}"/>
              </a:ext>
            </a:extLst>
          </p:cNvPr>
          <p:cNvSpPr/>
          <p:nvPr/>
        </p:nvSpPr>
        <p:spPr>
          <a:xfrm>
            <a:off x="670942" y="405380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66A2620-AB8F-462E-BAAE-393A7A664854}"/>
              </a:ext>
            </a:extLst>
          </p:cNvPr>
          <p:cNvCxnSpPr>
            <a:cxnSpLocks/>
          </p:cNvCxnSpPr>
          <p:nvPr/>
        </p:nvCxnSpPr>
        <p:spPr>
          <a:xfrm>
            <a:off x="702020" y="4640744"/>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C7A825F-AB08-418E-842F-BB66A0C01264}"/>
              </a:ext>
            </a:extLst>
          </p:cNvPr>
          <p:cNvSpPr txBox="1"/>
          <p:nvPr/>
        </p:nvSpPr>
        <p:spPr>
          <a:xfrm>
            <a:off x="552780" y="4829990"/>
            <a:ext cx="25519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i</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5417A469-319C-4478-A250-993421EE5652}"/>
              </a:ext>
            </a:extLst>
          </p:cNvPr>
          <p:cNvCxnSpPr>
            <a:cxnSpLocks/>
          </p:cNvCxnSpPr>
          <p:nvPr/>
        </p:nvCxnSpPr>
        <p:spPr>
          <a:xfrm>
            <a:off x="4528802" y="463375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6B64B6-9BBF-49E3-A205-8BDD09AAFB7D}"/>
              </a:ext>
            </a:extLst>
          </p:cNvPr>
          <p:cNvSpPr txBox="1"/>
          <p:nvPr/>
        </p:nvSpPr>
        <p:spPr>
          <a:xfrm>
            <a:off x="4401202" y="4822999"/>
            <a:ext cx="255198" cy="400110"/>
          </a:xfrm>
          <a:prstGeom prst="rect">
            <a:avLst/>
          </a:prstGeom>
          <a:noFill/>
        </p:spPr>
        <p:txBody>
          <a:bodyPr wrap="none" rtlCol="0">
            <a:spAutoFit/>
          </a:bodyPr>
          <a:lstStyle/>
          <a:p>
            <a:pPr algn="ctr"/>
            <a:r>
              <a:rPr lang="en-US" sz="2000" i="1" dirty="0">
                <a:solidFill>
                  <a:schemeClr val="bg1"/>
                </a:solidFill>
                <a:latin typeface="Times New Roman" panose="02020603050405020304" pitchFamily="18" charset="0"/>
                <a:cs typeface="Times New Roman" panose="02020603050405020304" pitchFamily="18" charset="0"/>
              </a:rPr>
              <a:t>j</a:t>
            </a:r>
          </a:p>
        </p:txBody>
      </p:sp>
      <p:cxnSp>
        <p:nvCxnSpPr>
          <p:cNvPr id="18" name="Straight Connector 17">
            <a:extLst>
              <a:ext uri="{FF2B5EF4-FFF2-40B4-BE49-F238E27FC236}">
                <a16:creationId xmlns:a16="http://schemas.microsoft.com/office/drawing/2014/main" id="{65A9317A-EBB5-40C7-BDD5-068A1359A42B}"/>
              </a:ext>
            </a:extLst>
          </p:cNvPr>
          <p:cNvCxnSpPr>
            <a:cxnSpLocks/>
          </p:cNvCxnSpPr>
          <p:nvPr/>
        </p:nvCxnSpPr>
        <p:spPr>
          <a:xfrm flipH="1">
            <a:off x="394556" y="4728222"/>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9AD58F3-6715-46BD-98E1-EC893D1A0DC2}"/>
              </a:ext>
            </a:extLst>
          </p:cNvPr>
          <p:cNvSpPr/>
          <p:nvPr/>
        </p:nvSpPr>
        <p:spPr>
          <a:xfrm>
            <a:off x="4437361" y="25587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a:extLst>
              <a:ext uri="{FF2B5EF4-FFF2-40B4-BE49-F238E27FC236}">
                <a16:creationId xmlns:a16="http://schemas.microsoft.com/office/drawing/2014/main" id="{FC572B22-A720-4B6A-A711-B237BA1529D2}"/>
              </a:ext>
            </a:extLst>
          </p:cNvPr>
          <p:cNvGraphicFramePr>
            <a:graphicFrameLocks noChangeAspect="1"/>
          </p:cNvGraphicFramePr>
          <p:nvPr>
            <p:extLst>
              <p:ext uri="{D42A27DB-BD31-4B8C-83A1-F6EECF244321}">
                <p14:modId xmlns:p14="http://schemas.microsoft.com/office/powerpoint/2010/main" val="1276070156"/>
              </p:ext>
            </p:extLst>
          </p:nvPr>
        </p:nvGraphicFramePr>
        <p:xfrm>
          <a:off x="297855" y="3849168"/>
          <a:ext cx="311150" cy="427038"/>
        </p:xfrm>
        <a:graphic>
          <a:graphicData uri="http://schemas.openxmlformats.org/presentationml/2006/ole">
            <mc:AlternateContent xmlns:mc="http://schemas.openxmlformats.org/markup-compatibility/2006">
              <mc:Choice xmlns:v="urn:schemas-microsoft-com:vml" Requires="v">
                <p:oleObj name="Equation" r:id="rId3" imgW="139680" imgH="190440" progId="Equation.DSMT4">
                  <p:embed/>
                </p:oleObj>
              </mc:Choice>
              <mc:Fallback>
                <p:oleObj name="Equation" r:id="rId3" imgW="139680" imgH="190440" progId="Equation.DSMT4">
                  <p:embed/>
                  <p:pic>
                    <p:nvPicPr>
                      <p:cNvPr id="22" name="Object 21">
                        <a:extLst>
                          <a:ext uri="{FF2B5EF4-FFF2-40B4-BE49-F238E27FC236}">
                            <a16:creationId xmlns:a16="http://schemas.microsoft.com/office/drawing/2014/main" id="{FC572B22-A720-4B6A-A711-B237BA1529D2}"/>
                          </a:ext>
                        </a:extLst>
                      </p:cNvPr>
                      <p:cNvPicPr/>
                      <p:nvPr/>
                    </p:nvPicPr>
                    <p:blipFill>
                      <a:blip r:embed="rId4"/>
                      <a:stretch>
                        <a:fillRect/>
                      </a:stretch>
                    </p:blipFill>
                    <p:spPr>
                      <a:xfrm>
                        <a:off x="297855" y="3849168"/>
                        <a:ext cx="311150" cy="427038"/>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E0C0AC8-AA07-495D-9DFE-CDE61492512F}"/>
              </a:ext>
            </a:extLst>
          </p:cNvPr>
          <p:cNvGraphicFramePr>
            <a:graphicFrameLocks noChangeAspect="1"/>
          </p:cNvGraphicFramePr>
          <p:nvPr>
            <p:extLst>
              <p:ext uri="{D42A27DB-BD31-4B8C-83A1-F6EECF244321}">
                <p14:modId xmlns:p14="http://schemas.microsoft.com/office/powerpoint/2010/main" val="3775390028"/>
              </p:ext>
            </p:extLst>
          </p:nvPr>
        </p:nvGraphicFramePr>
        <p:xfrm>
          <a:off x="289466" y="2407520"/>
          <a:ext cx="339725" cy="455612"/>
        </p:xfrm>
        <a:graphic>
          <a:graphicData uri="http://schemas.openxmlformats.org/presentationml/2006/ole">
            <mc:AlternateContent xmlns:mc="http://schemas.openxmlformats.org/markup-compatibility/2006">
              <mc:Choice xmlns:v="urn:schemas-microsoft-com:vml" Requires="v">
                <p:oleObj name="Equation" r:id="rId5" imgW="152280" imgH="203040" progId="Equation.DSMT4">
                  <p:embed/>
                </p:oleObj>
              </mc:Choice>
              <mc:Fallback>
                <p:oleObj name="Equation" r:id="rId5" imgW="152280" imgH="203040" progId="Equation.DSMT4">
                  <p:embed/>
                  <p:pic>
                    <p:nvPicPr>
                      <p:cNvPr id="23" name="Object 22">
                        <a:extLst>
                          <a:ext uri="{FF2B5EF4-FFF2-40B4-BE49-F238E27FC236}">
                            <a16:creationId xmlns:a16="http://schemas.microsoft.com/office/drawing/2014/main" id="{1E0C0AC8-AA07-495D-9DFE-CDE61492512F}"/>
                          </a:ext>
                        </a:extLst>
                      </p:cNvPr>
                      <p:cNvPicPr/>
                      <p:nvPr/>
                    </p:nvPicPr>
                    <p:blipFill>
                      <a:blip r:embed="rId6"/>
                      <a:stretch>
                        <a:fillRect/>
                      </a:stretch>
                    </p:blipFill>
                    <p:spPr>
                      <a:xfrm>
                        <a:off x="289466" y="2407520"/>
                        <a:ext cx="339725" cy="455612"/>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7DBBDAC1-2585-492B-83B0-4E2D964297EC}"/>
              </a:ext>
            </a:extLst>
          </p:cNvPr>
          <p:cNvGraphicFramePr>
            <a:graphicFrameLocks noChangeAspect="1"/>
          </p:cNvGraphicFramePr>
          <p:nvPr>
            <p:extLst>
              <p:ext uri="{D42A27DB-BD31-4B8C-83A1-F6EECF244321}">
                <p14:modId xmlns:p14="http://schemas.microsoft.com/office/powerpoint/2010/main" val="1627379753"/>
              </p:ext>
            </p:extLst>
          </p:nvPr>
        </p:nvGraphicFramePr>
        <p:xfrm>
          <a:off x="318138" y="3415781"/>
          <a:ext cx="227013" cy="284163"/>
        </p:xfrm>
        <a:graphic>
          <a:graphicData uri="http://schemas.openxmlformats.org/presentationml/2006/ole">
            <mc:AlternateContent xmlns:mc="http://schemas.openxmlformats.org/markup-compatibility/2006">
              <mc:Choice xmlns:v="urn:schemas-microsoft-com:vml" Requires="v">
                <p:oleObj name="Equation" r:id="rId7" imgW="101520" imgH="126720" progId="Equation.DSMT4">
                  <p:embed/>
                </p:oleObj>
              </mc:Choice>
              <mc:Fallback>
                <p:oleObj name="Equation" r:id="rId7" imgW="101520" imgH="126720" progId="Equation.DSMT4">
                  <p:embed/>
                  <p:pic>
                    <p:nvPicPr>
                      <p:cNvPr id="25" name="Object 24">
                        <a:extLst>
                          <a:ext uri="{FF2B5EF4-FFF2-40B4-BE49-F238E27FC236}">
                            <a16:creationId xmlns:a16="http://schemas.microsoft.com/office/drawing/2014/main" id="{7DBBDAC1-2585-492B-83B0-4E2D964297EC}"/>
                          </a:ext>
                        </a:extLst>
                      </p:cNvPr>
                      <p:cNvPicPr/>
                      <p:nvPr/>
                    </p:nvPicPr>
                    <p:blipFill>
                      <a:blip r:embed="rId8"/>
                      <a:stretch>
                        <a:fillRect/>
                      </a:stretch>
                    </p:blipFill>
                    <p:spPr>
                      <a:xfrm>
                        <a:off x="318138" y="3415781"/>
                        <a:ext cx="227013" cy="284163"/>
                      </a:xfrm>
                      <a:prstGeom prst="rect">
                        <a:avLst/>
                      </a:prstGeom>
                    </p:spPr>
                  </p:pic>
                </p:oleObj>
              </mc:Fallback>
            </mc:AlternateContent>
          </a:graphicData>
        </a:graphic>
      </p:graphicFrame>
      <p:cxnSp>
        <p:nvCxnSpPr>
          <p:cNvPr id="27" name="Straight Connector 26">
            <a:extLst>
              <a:ext uri="{FF2B5EF4-FFF2-40B4-BE49-F238E27FC236}">
                <a16:creationId xmlns:a16="http://schemas.microsoft.com/office/drawing/2014/main" id="{6DBBB129-0162-42F7-BCCF-E12379563057}"/>
              </a:ext>
            </a:extLst>
          </p:cNvPr>
          <p:cNvCxnSpPr>
            <a:cxnSpLocks/>
          </p:cNvCxnSpPr>
          <p:nvPr/>
        </p:nvCxnSpPr>
        <p:spPr>
          <a:xfrm flipV="1">
            <a:off x="609005" y="3545175"/>
            <a:ext cx="4137559" cy="1268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FDC9A3-1B38-4CB0-A9EA-EBC07F30357F}"/>
              </a:ext>
            </a:extLst>
          </p:cNvPr>
          <p:cNvCxnSpPr>
            <a:cxnSpLocks/>
          </p:cNvCxnSpPr>
          <p:nvPr/>
        </p:nvCxnSpPr>
        <p:spPr>
          <a:xfrm>
            <a:off x="2061699" y="3557862"/>
            <a:ext cx="0" cy="117036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25267E-FCC4-4C52-AE89-979D3EA711E3}"/>
              </a:ext>
            </a:extLst>
          </p:cNvPr>
          <p:cNvCxnSpPr>
            <a:cxnSpLocks/>
          </p:cNvCxnSpPr>
          <p:nvPr/>
        </p:nvCxnSpPr>
        <p:spPr>
          <a:xfrm flipV="1">
            <a:off x="716662" y="2592310"/>
            <a:ext cx="3766419" cy="14950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2" name="Object 31">
            <a:extLst>
              <a:ext uri="{FF2B5EF4-FFF2-40B4-BE49-F238E27FC236}">
                <a16:creationId xmlns:a16="http://schemas.microsoft.com/office/drawing/2014/main" id="{CBDB434D-5638-4D71-82E8-C53FE02530F5}"/>
              </a:ext>
            </a:extLst>
          </p:cNvPr>
          <p:cNvGraphicFramePr>
            <a:graphicFrameLocks noChangeAspect="1"/>
          </p:cNvGraphicFramePr>
          <p:nvPr>
            <p:extLst>
              <p:ext uri="{D42A27DB-BD31-4B8C-83A1-F6EECF244321}">
                <p14:modId xmlns:p14="http://schemas.microsoft.com/office/powerpoint/2010/main" val="1772508122"/>
              </p:ext>
            </p:extLst>
          </p:nvPr>
        </p:nvGraphicFramePr>
        <p:xfrm>
          <a:off x="1948986" y="4791062"/>
          <a:ext cx="225425" cy="314325"/>
        </p:xfrm>
        <a:graphic>
          <a:graphicData uri="http://schemas.openxmlformats.org/presentationml/2006/ole">
            <mc:AlternateContent xmlns:mc="http://schemas.openxmlformats.org/markup-compatibility/2006">
              <mc:Choice xmlns:v="urn:schemas-microsoft-com:vml" Requires="v">
                <p:oleObj name="Equation" r:id="rId9" imgW="126720" imgH="177480" progId="Equation.DSMT4">
                  <p:embed/>
                </p:oleObj>
              </mc:Choice>
              <mc:Fallback>
                <p:oleObj name="Equation" r:id="rId9" imgW="126720" imgH="177480" progId="Equation.DSMT4">
                  <p:embed/>
                  <p:pic>
                    <p:nvPicPr>
                      <p:cNvPr id="32" name="Object 31">
                        <a:extLst>
                          <a:ext uri="{FF2B5EF4-FFF2-40B4-BE49-F238E27FC236}">
                            <a16:creationId xmlns:a16="http://schemas.microsoft.com/office/drawing/2014/main" id="{CBDB434D-5638-4D71-82E8-C53FE02530F5}"/>
                          </a:ext>
                        </a:extLst>
                      </p:cNvPr>
                      <p:cNvPicPr/>
                      <p:nvPr/>
                    </p:nvPicPr>
                    <p:blipFill>
                      <a:blip r:embed="rId10"/>
                      <a:stretch>
                        <a:fillRect/>
                      </a:stretch>
                    </p:blipFill>
                    <p:spPr>
                      <a:xfrm>
                        <a:off x="1948986" y="4791062"/>
                        <a:ext cx="225425" cy="314325"/>
                      </a:xfrm>
                      <a:prstGeom prst="rect">
                        <a:avLst/>
                      </a:prstGeom>
                    </p:spPr>
                  </p:pic>
                </p:oleObj>
              </mc:Fallback>
            </mc:AlternateContent>
          </a:graphicData>
        </a:graphic>
      </p:graphicFrame>
      <p:cxnSp>
        <p:nvCxnSpPr>
          <p:cNvPr id="33" name="Straight Connector 32">
            <a:extLst>
              <a:ext uri="{FF2B5EF4-FFF2-40B4-BE49-F238E27FC236}">
                <a16:creationId xmlns:a16="http://schemas.microsoft.com/office/drawing/2014/main" id="{C5D8AD58-4F45-45F5-B4D9-40333B1E5F01}"/>
              </a:ext>
            </a:extLst>
          </p:cNvPr>
          <p:cNvCxnSpPr>
            <a:cxnSpLocks/>
          </p:cNvCxnSpPr>
          <p:nvPr/>
        </p:nvCxnSpPr>
        <p:spPr>
          <a:xfrm flipV="1">
            <a:off x="676853" y="2597310"/>
            <a:ext cx="3813390" cy="3233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422274" y="1076106"/>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exemplifies an idea,</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it is not required for this course.</a:t>
            </a:r>
          </a:p>
        </p:txBody>
      </p:sp>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26033" y="1138071"/>
            <a:ext cx="396241" cy="399289"/>
          </a:xfrm>
          <a:prstGeom prst="rect">
            <a:avLst/>
          </a:prstGeom>
        </p:spPr>
      </p:pic>
      <p:graphicFrame>
        <p:nvGraphicFramePr>
          <p:cNvPr id="31" name="Object 30">
            <a:extLst>
              <a:ext uri="{FF2B5EF4-FFF2-40B4-BE49-F238E27FC236}">
                <a16:creationId xmlns:a16="http://schemas.microsoft.com/office/drawing/2014/main" id="{CBDB434D-5638-4D71-82E8-C53FE02530F5}"/>
              </a:ext>
            </a:extLst>
          </p:cNvPr>
          <p:cNvGraphicFramePr>
            <a:graphicFrameLocks noChangeAspect="1"/>
          </p:cNvGraphicFramePr>
          <p:nvPr>
            <p:extLst>
              <p:ext uri="{D42A27DB-BD31-4B8C-83A1-F6EECF244321}">
                <p14:modId xmlns:p14="http://schemas.microsoft.com/office/powerpoint/2010/main" val="1355506120"/>
              </p:ext>
            </p:extLst>
          </p:nvPr>
        </p:nvGraphicFramePr>
        <p:xfrm>
          <a:off x="6580287" y="2084025"/>
          <a:ext cx="2360613" cy="787400"/>
        </p:xfrm>
        <a:graphic>
          <a:graphicData uri="http://schemas.openxmlformats.org/presentationml/2006/ole">
            <mc:AlternateContent xmlns:mc="http://schemas.openxmlformats.org/markup-compatibility/2006">
              <mc:Choice xmlns:v="urn:schemas-microsoft-com:vml" Requires="v">
                <p:oleObj name="Equation" r:id="rId12" imgW="1333440" imgH="444240" progId="Equation.DSMT4">
                  <p:embed/>
                </p:oleObj>
              </mc:Choice>
              <mc:Fallback>
                <p:oleObj name="Equation" r:id="rId12" imgW="1333440" imgH="444240" progId="Equation.DSMT4">
                  <p:embed/>
                  <p:pic>
                    <p:nvPicPr>
                      <p:cNvPr id="31" name="Object 30">
                        <a:extLst>
                          <a:ext uri="{FF2B5EF4-FFF2-40B4-BE49-F238E27FC236}">
                            <a16:creationId xmlns:a16="http://schemas.microsoft.com/office/drawing/2014/main" id="{CBDB434D-5638-4D71-82E8-C53FE02530F5}"/>
                          </a:ext>
                        </a:extLst>
                      </p:cNvPr>
                      <p:cNvPicPr/>
                      <p:nvPr/>
                    </p:nvPicPr>
                    <p:blipFill>
                      <a:blip r:embed="rId13"/>
                      <a:stretch>
                        <a:fillRect/>
                      </a:stretch>
                    </p:blipFill>
                    <p:spPr>
                      <a:xfrm>
                        <a:off x="6580287" y="2084025"/>
                        <a:ext cx="2360613" cy="7874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CBDB434D-5638-4D71-82E8-C53FE02530F5}"/>
              </a:ext>
            </a:extLst>
          </p:cNvPr>
          <p:cNvGraphicFramePr>
            <a:graphicFrameLocks noChangeAspect="1"/>
          </p:cNvGraphicFramePr>
          <p:nvPr>
            <p:extLst>
              <p:ext uri="{D42A27DB-BD31-4B8C-83A1-F6EECF244321}">
                <p14:modId xmlns:p14="http://schemas.microsoft.com/office/powerpoint/2010/main" val="4002971688"/>
              </p:ext>
            </p:extLst>
          </p:nvPr>
        </p:nvGraphicFramePr>
        <p:xfrm>
          <a:off x="6145417" y="2888093"/>
          <a:ext cx="2336800" cy="787400"/>
        </p:xfrm>
        <a:graphic>
          <a:graphicData uri="http://schemas.openxmlformats.org/presentationml/2006/ole">
            <mc:AlternateContent xmlns:mc="http://schemas.openxmlformats.org/markup-compatibility/2006">
              <mc:Choice xmlns:v="urn:schemas-microsoft-com:vml" Requires="v">
                <p:oleObj name="Equation" r:id="rId14" imgW="1320480" imgH="444240" progId="Equation.DSMT4">
                  <p:embed/>
                </p:oleObj>
              </mc:Choice>
              <mc:Fallback>
                <p:oleObj name="Equation" r:id="rId14" imgW="1320480" imgH="444240" progId="Equation.DSMT4">
                  <p:embed/>
                  <p:pic>
                    <p:nvPicPr>
                      <p:cNvPr id="34" name="Object 33">
                        <a:extLst>
                          <a:ext uri="{FF2B5EF4-FFF2-40B4-BE49-F238E27FC236}">
                            <a16:creationId xmlns:a16="http://schemas.microsoft.com/office/drawing/2014/main" id="{CBDB434D-5638-4D71-82E8-C53FE02530F5}"/>
                          </a:ext>
                        </a:extLst>
                      </p:cNvPr>
                      <p:cNvPicPr/>
                      <p:nvPr/>
                    </p:nvPicPr>
                    <p:blipFill>
                      <a:blip r:embed="rId15"/>
                      <a:stretch>
                        <a:fillRect/>
                      </a:stretch>
                    </p:blipFill>
                    <p:spPr>
                      <a:xfrm>
                        <a:off x="6145417" y="2888093"/>
                        <a:ext cx="2336800" cy="7874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CBDB434D-5638-4D71-82E8-C53FE02530F5}"/>
              </a:ext>
            </a:extLst>
          </p:cNvPr>
          <p:cNvGraphicFramePr>
            <a:graphicFrameLocks noChangeAspect="1"/>
          </p:cNvGraphicFramePr>
          <p:nvPr>
            <p:extLst>
              <p:ext uri="{D42A27DB-BD31-4B8C-83A1-F6EECF244321}">
                <p14:modId xmlns:p14="http://schemas.microsoft.com/office/powerpoint/2010/main" val="4203931323"/>
              </p:ext>
            </p:extLst>
          </p:nvPr>
        </p:nvGraphicFramePr>
        <p:xfrm>
          <a:off x="5170981" y="3629399"/>
          <a:ext cx="2336800" cy="787400"/>
        </p:xfrm>
        <a:graphic>
          <a:graphicData uri="http://schemas.openxmlformats.org/presentationml/2006/ole">
            <mc:AlternateContent xmlns:mc="http://schemas.openxmlformats.org/markup-compatibility/2006">
              <mc:Choice xmlns:v="urn:schemas-microsoft-com:vml" Requires="v">
                <p:oleObj name="Equation" r:id="rId16" imgW="1320480" imgH="444240" progId="Equation.DSMT4">
                  <p:embed/>
                </p:oleObj>
              </mc:Choice>
              <mc:Fallback>
                <p:oleObj name="Equation" r:id="rId16" imgW="1320480" imgH="444240" progId="Equation.DSMT4">
                  <p:embed/>
                  <p:pic>
                    <p:nvPicPr>
                      <p:cNvPr id="35" name="Object 34">
                        <a:extLst>
                          <a:ext uri="{FF2B5EF4-FFF2-40B4-BE49-F238E27FC236}">
                            <a16:creationId xmlns:a16="http://schemas.microsoft.com/office/drawing/2014/main" id="{CBDB434D-5638-4D71-82E8-C53FE02530F5}"/>
                          </a:ext>
                        </a:extLst>
                      </p:cNvPr>
                      <p:cNvPicPr/>
                      <p:nvPr/>
                    </p:nvPicPr>
                    <p:blipFill>
                      <a:blip r:embed="rId17"/>
                      <a:stretch>
                        <a:fillRect/>
                      </a:stretch>
                    </p:blipFill>
                    <p:spPr>
                      <a:xfrm>
                        <a:off x="5170981" y="3629399"/>
                        <a:ext cx="2336800" cy="7874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CBDB434D-5638-4D71-82E8-C53FE02530F5}"/>
              </a:ext>
            </a:extLst>
          </p:cNvPr>
          <p:cNvGraphicFramePr>
            <a:graphicFrameLocks noChangeAspect="1"/>
          </p:cNvGraphicFramePr>
          <p:nvPr>
            <p:extLst>
              <p:ext uri="{D42A27DB-BD31-4B8C-83A1-F6EECF244321}">
                <p14:modId xmlns:p14="http://schemas.microsoft.com/office/powerpoint/2010/main" val="2718241976"/>
              </p:ext>
            </p:extLst>
          </p:nvPr>
        </p:nvGraphicFramePr>
        <p:xfrm>
          <a:off x="6567948" y="4274023"/>
          <a:ext cx="2359025" cy="787400"/>
        </p:xfrm>
        <a:graphic>
          <a:graphicData uri="http://schemas.openxmlformats.org/presentationml/2006/ole">
            <mc:AlternateContent xmlns:mc="http://schemas.openxmlformats.org/markup-compatibility/2006">
              <mc:Choice xmlns:v="urn:schemas-microsoft-com:vml" Requires="v">
                <p:oleObj name="Equation" r:id="rId18" imgW="1333440" imgH="444240" progId="Equation.DSMT4">
                  <p:embed/>
                </p:oleObj>
              </mc:Choice>
              <mc:Fallback>
                <p:oleObj name="Equation" r:id="rId18" imgW="1333440" imgH="444240" progId="Equation.DSMT4">
                  <p:embed/>
                  <p:pic>
                    <p:nvPicPr>
                      <p:cNvPr id="36" name="Object 35">
                        <a:extLst>
                          <a:ext uri="{FF2B5EF4-FFF2-40B4-BE49-F238E27FC236}">
                            <a16:creationId xmlns:a16="http://schemas.microsoft.com/office/drawing/2014/main" id="{CBDB434D-5638-4D71-82E8-C53FE02530F5}"/>
                          </a:ext>
                        </a:extLst>
                      </p:cNvPr>
                      <p:cNvPicPr/>
                      <p:nvPr/>
                    </p:nvPicPr>
                    <p:blipFill>
                      <a:blip r:embed="rId19"/>
                      <a:stretch>
                        <a:fillRect/>
                      </a:stretch>
                    </p:blipFill>
                    <p:spPr>
                      <a:xfrm>
                        <a:off x="6567948" y="4274023"/>
                        <a:ext cx="2359025" cy="78740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CBDB434D-5638-4D71-82E8-C53FE02530F5}"/>
              </a:ext>
            </a:extLst>
          </p:cNvPr>
          <p:cNvGraphicFramePr>
            <a:graphicFrameLocks noChangeAspect="1"/>
          </p:cNvGraphicFramePr>
          <p:nvPr>
            <p:extLst>
              <p:ext uri="{D42A27DB-BD31-4B8C-83A1-F6EECF244321}">
                <p14:modId xmlns:p14="http://schemas.microsoft.com/office/powerpoint/2010/main" val="2708631738"/>
              </p:ext>
            </p:extLst>
          </p:nvPr>
        </p:nvGraphicFramePr>
        <p:xfrm>
          <a:off x="6763687" y="5087038"/>
          <a:ext cx="2022475" cy="787400"/>
        </p:xfrm>
        <a:graphic>
          <a:graphicData uri="http://schemas.openxmlformats.org/presentationml/2006/ole">
            <mc:AlternateContent xmlns:mc="http://schemas.openxmlformats.org/markup-compatibility/2006">
              <mc:Choice xmlns:v="urn:schemas-microsoft-com:vml" Requires="v">
                <p:oleObj name="Equation" r:id="rId20" imgW="1143000" imgH="444240" progId="Equation.DSMT4">
                  <p:embed/>
                </p:oleObj>
              </mc:Choice>
              <mc:Fallback>
                <p:oleObj name="Equation" r:id="rId20" imgW="1143000" imgH="444240" progId="Equation.DSMT4">
                  <p:embed/>
                  <p:pic>
                    <p:nvPicPr>
                      <p:cNvPr id="37" name="Object 36">
                        <a:extLst>
                          <a:ext uri="{FF2B5EF4-FFF2-40B4-BE49-F238E27FC236}">
                            <a16:creationId xmlns:a16="http://schemas.microsoft.com/office/drawing/2014/main" id="{CBDB434D-5638-4D71-82E8-C53FE02530F5}"/>
                          </a:ext>
                        </a:extLst>
                      </p:cNvPr>
                      <p:cNvPicPr/>
                      <p:nvPr/>
                    </p:nvPicPr>
                    <p:blipFill>
                      <a:blip r:embed="rId21"/>
                      <a:stretch>
                        <a:fillRect/>
                      </a:stretch>
                    </p:blipFill>
                    <p:spPr>
                      <a:xfrm>
                        <a:off x="6763687" y="5087038"/>
                        <a:ext cx="2022475" cy="787400"/>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CBDB434D-5638-4D71-82E8-C53FE02530F5}"/>
              </a:ext>
            </a:extLst>
          </p:cNvPr>
          <p:cNvGraphicFramePr>
            <a:graphicFrameLocks noChangeAspect="1"/>
          </p:cNvGraphicFramePr>
          <p:nvPr>
            <p:extLst>
              <p:ext uri="{D42A27DB-BD31-4B8C-83A1-F6EECF244321}">
                <p14:modId xmlns:p14="http://schemas.microsoft.com/office/powerpoint/2010/main" val="3259431266"/>
              </p:ext>
            </p:extLst>
          </p:nvPr>
        </p:nvGraphicFramePr>
        <p:xfrm>
          <a:off x="1316524" y="5834253"/>
          <a:ext cx="809625" cy="787400"/>
        </p:xfrm>
        <a:graphic>
          <a:graphicData uri="http://schemas.openxmlformats.org/presentationml/2006/ole">
            <mc:AlternateContent xmlns:mc="http://schemas.openxmlformats.org/markup-compatibility/2006">
              <mc:Choice xmlns:v="urn:schemas-microsoft-com:vml" Requires="v">
                <p:oleObj name="Equation" r:id="rId22" imgW="457200" imgH="444240" progId="Equation.DSMT4">
                  <p:embed/>
                </p:oleObj>
              </mc:Choice>
              <mc:Fallback>
                <p:oleObj name="Equation" r:id="rId22" imgW="457200" imgH="444240" progId="Equation.DSMT4">
                  <p:embed/>
                  <p:pic>
                    <p:nvPicPr>
                      <p:cNvPr id="39" name="Object 38">
                        <a:extLst>
                          <a:ext uri="{FF2B5EF4-FFF2-40B4-BE49-F238E27FC236}">
                            <a16:creationId xmlns:a16="http://schemas.microsoft.com/office/drawing/2014/main" id="{CBDB434D-5638-4D71-82E8-C53FE02530F5}"/>
                          </a:ext>
                        </a:extLst>
                      </p:cNvPr>
                      <p:cNvPicPr/>
                      <p:nvPr/>
                    </p:nvPicPr>
                    <p:blipFill>
                      <a:blip r:embed="rId23"/>
                      <a:stretch>
                        <a:fillRect/>
                      </a:stretch>
                    </p:blipFill>
                    <p:spPr>
                      <a:xfrm>
                        <a:off x="1316524" y="5834253"/>
                        <a:ext cx="809625" cy="787400"/>
                      </a:xfrm>
                      <a:prstGeom prst="rect">
                        <a:avLst/>
                      </a:prstGeom>
                    </p:spPr>
                  </p:pic>
                </p:oleObj>
              </mc:Fallback>
            </mc:AlternateContent>
          </a:graphicData>
        </a:graphic>
      </p:graphicFrame>
      <p:sp>
        <p:nvSpPr>
          <p:cNvPr id="40" name="Rectangle 39"/>
          <p:cNvSpPr/>
          <p:nvPr/>
        </p:nvSpPr>
        <p:spPr>
          <a:xfrm>
            <a:off x="203100" y="5969943"/>
            <a:ext cx="7236791" cy="400110"/>
          </a:xfrm>
          <a:prstGeom prst="rect">
            <a:avLst/>
          </a:prstGeom>
        </p:spPr>
        <p:txBody>
          <a:bodyPr wrap="square">
            <a:spAutoFit/>
          </a:bodyPr>
          <a:lstStyle/>
          <a:p>
            <a:r>
              <a:rPr lang="en-US" sz="20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The ratio                gives the proportion </a:t>
            </a:r>
            <a:r>
              <a:rPr lang="en-US" sz="20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v</a:t>
            </a:r>
            <a:r>
              <a:rPr lang="en-US" sz="2000" dirty="0">
                <a:solidFill>
                  <a:prstClr val="white"/>
                </a:solidFill>
                <a:latin typeface="Cambria" panose="02040503050406030204" pitchFamily="18" charset="0"/>
                <a:ea typeface="Cambria" panose="02040503050406030204" pitchFamily="18" charset="0"/>
                <a:cs typeface="Times New Roman" panose="02020603050405020304" pitchFamily="18" charset="0"/>
              </a:rPr>
              <a:t> is into the interval </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t>
            </a:r>
            <a:r>
              <a:rPr lang="en-US" sz="20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a:t>
            </a:r>
            <a:r>
              <a:rPr lang="en-US" sz="2000" i="1" baseline="-25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i</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 </a:t>
            </a:r>
            <a:r>
              <a:rPr lang="en-US" sz="2000" i="1" dirty="0" err="1">
                <a:solidFill>
                  <a:prstClr val="white"/>
                </a:solidFill>
                <a:latin typeface="Times New Roman" panose="02020603050405020304" pitchFamily="18" charset="0"/>
                <a:ea typeface="Cambria" panose="02040503050406030204" pitchFamily="18" charset="0"/>
                <a:cs typeface="Times New Roman" panose="02020603050405020304" pitchFamily="18" charset="0"/>
              </a:rPr>
              <a:t>a</a:t>
            </a:r>
            <a:r>
              <a:rPr lang="en-US" sz="2000" i="1" baseline="-25000" dirty="0" err="1">
                <a:solidFill>
                  <a:prstClr val="white"/>
                </a:solidFill>
                <a:latin typeface="Times New Roman" panose="02020603050405020304" pitchFamily="18" charset="0"/>
                <a:ea typeface="Cambria" panose="02040503050406030204" pitchFamily="18" charset="0"/>
                <a:cs typeface="Times New Roman" panose="02020603050405020304" pitchFamily="18" charset="0"/>
              </a:rPr>
              <a:t>j</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 name="Rectangle 5"/>
          <p:cNvSpPr/>
          <p:nvPr/>
        </p:nvSpPr>
        <p:spPr>
          <a:xfrm>
            <a:off x="7022857" y="1525531"/>
            <a:ext cx="784189" cy="400110"/>
          </a:xfrm>
          <a:prstGeom prst="rect">
            <a:avLst/>
          </a:prstGeom>
        </p:spPr>
        <p:txBody>
          <a:bodyPr wrap="none">
            <a:spAutoFit/>
          </a:bodyPr>
          <a:lstStyle/>
          <a:p>
            <a:r>
              <a:rPr lang="en-US" sz="2000" dirty="0">
                <a:solidFill>
                  <a:prstClr val="white"/>
                </a:solidFill>
                <a:latin typeface="Cambria" panose="02040503050406030204" pitchFamily="18" charset="0"/>
                <a:ea typeface="Cambria" panose="02040503050406030204" pitchFamily="18" charset="0"/>
                <a:cs typeface="Times New Roman" panose="02020603050405020304" pitchFamily="18" charset="0"/>
              </a:rPr>
              <a:t>Slope</a:t>
            </a:r>
            <a:endParaRPr lang="en-CA" dirty="0"/>
          </a:p>
        </p:txBody>
      </p:sp>
      <p:cxnSp>
        <p:nvCxnSpPr>
          <p:cNvPr id="9" name="Straight Arrow Connector 8"/>
          <p:cNvCxnSpPr/>
          <p:nvPr/>
        </p:nvCxnSpPr>
        <p:spPr>
          <a:xfrm>
            <a:off x="7556175" y="1825508"/>
            <a:ext cx="191285" cy="34468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1871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Bracketing</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While bracketing may be one of the most efficient algorithm</a:t>
            </a:r>
            <a:br>
              <a:rPr lang="en-US" dirty="0"/>
            </a:br>
            <a:r>
              <a:rPr lang="en-US" dirty="0"/>
              <a:t>techniques for searching arrays, it is often the least efficient</a:t>
            </a:r>
            <a:br>
              <a:rPr lang="en-US" dirty="0"/>
            </a:br>
            <a:r>
              <a:rPr lang="en-US" dirty="0"/>
              <a:t>algorithm we can use to approximate solutions numerically</a:t>
            </a:r>
          </a:p>
          <a:p>
            <a:pPr lvl="1"/>
            <a:r>
              <a:rPr lang="en-US" dirty="0"/>
              <a:t>Often, we will resort to bracketing only when it is impossible</a:t>
            </a:r>
            <a:br>
              <a:rPr lang="en-US" dirty="0"/>
            </a:br>
            <a:r>
              <a:rPr lang="en-US" dirty="0"/>
              <a:t>to use the tools of interpolation or Taylor series</a:t>
            </a:r>
            <a:br>
              <a:rPr lang="en-US" dirty="0"/>
            </a:b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Bracketing</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a:p>
        </p:txBody>
      </p:sp>
    </p:spTree>
    <p:custDataLst>
      <p:tags r:id="rId1"/>
    </p:custDataLst>
    <p:extLst>
      <p:ext uri="{BB962C8B-B14F-4D97-AF65-F5344CB8AC3E}">
        <p14:creationId xmlns:p14="http://schemas.microsoft.com/office/powerpoint/2010/main" val="135516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8.5"/>
</p:tagLst>
</file>

<file path=ppt/tags/tag2.xml><?xml version="1.0" encoding="utf-8"?>
<p:tagLst xmlns:a="http://schemas.openxmlformats.org/drawingml/2006/main" xmlns:r="http://schemas.openxmlformats.org/officeDocument/2006/relationships" xmlns:p="http://schemas.openxmlformats.org/presentationml/2006/main">
  <p:tag name="TIMING" val="|8.1|18|11.4|10.6|17.7|10.6"/>
</p:tagLst>
</file>

<file path=ppt/tags/tag3.xml><?xml version="1.0" encoding="utf-8"?>
<p:tagLst xmlns:a="http://schemas.openxmlformats.org/drawingml/2006/main" xmlns:r="http://schemas.openxmlformats.org/officeDocument/2006/relationships" xmlns:p="http://schemas.openxmlformats.org/presentationml/2006/main">
  <p:tag name="TIMING" val="|28.1|28.5|9.2"/>
</p:tagLst>
</file>

<file path=ppt/tags/tag4.xml><?xml version="1.0" encoding="utf-8"?>
<p:tagLst xmlns:a="http://schemas.openxmlformats.org/drawingml/2006/main" xmlns:r="http://schemas.openxmlformats.org/officeDocument/2006/relationships" xmlns:p="http://schemas.openxmlformats.org/presentationml/2006/main">
  <p:tag name="TIMING" val="|16.3|12.7|12.9|13.9|20.2"/>
</p:tagLst>
</file>

<file path=ppt/tags/tag5.xml><?xml version="1.0" encoding="utf-8"?>
<p:tagLst xmlns:a="http://schemas.openxmlformats.org/drawingml/2006/main" xmlns:r="http://schemas.openxmlformats.org/officeDocument/2006/relationships" xmlns:p="http://schemas.openxmlformats.org/presentationml/2006/main">
  <p:tag name="TIMING" val="|21.7|9.9|6.3|3.4|8.6|4.7"/>
</p:tagLst>
</file>

<file path=ppt/tags/tag6.xml><?xml version="1.0" encoding="utf-8"?>
<p:tagLst xmlns:a="http://schemas.openxmlformats.org/drawingml/2006/main" xmlns:r="http://schemas.openxmlformats.org/officeDocument/2006/relationships" xmlns:p="http://schemas.openxmlformats.org/presentationml/2006/main">
  <p:tag name="TIMING" val="|21.7|9.9|6.3|3.4|8.6|4.7"/>
</p:tagLst>
</file>

<file path=ppt/tags/tag7.xml><?xml version="1.0" encoding="utf-8"?>
<p:tagLst xmlns:a="http://schemas.openxmlformats.org/drawingml/2006/main" xmlns:r="http://schemas.openxmlformats.org/officeDocument/2006/relationships" xmlns:p="http://schemas.openxmlformats.org/presentationml/2006/main">
  <p:tag name="TIMING" val="|22.9"/>
</p:tagLst>
</file>

<file path=ppt/tags/tag8.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89186</TotalTime>
  <Words>940</Words>
  <Application>Microsoft Office PowerPoint</Application>
  <PresentationFormat>On-screen Show (4:3)</PresentationFormat>
  <Paragraphs>140</Paragraphs>
  <Slides>14</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Arial</vt:lpstr>
      <vt:lpstr>Bookman Old Style</vt:lpstr>
      <vt:lpstr>Calibri</vt:lpstr>
      <vt:lpstr>Cambria</vt:lpstr>
      <vt:lpstr>Consolas</vt:lpstr>
      <vt:lpstr>Constantia</vt:lpstr>
      <vt:lpstr>Georgia</vt:lpstr>
      <vt:lpstr>Times New Roman</vt:lpstr>
      <vt:lpstr>Office Theme</vt:lpstr>
      <vt:lpstr>Equation</vt:lpstr>
      <vt:lpstr>Bracketing</vt:lpstr>
      <vt:lpstr>Introduction</vt:lpstr>
      <vt:lpstr>Bracketing</vt:lpstr>
      <vt:lpstr>Binary search</vt:lpstr>
      <vt:lpstr>Binary search</vt:lpstr>
      <vt:lpstr>Interpolation search</vt:lpstr>
      <vt:lpstr>Interpolation search</vt:lpstr>
      <vt:lpstr>Interpolation search</vt:lpstr>
      <vt:lpstr>Bracketing</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1586</cp:revision>
  <dcterms:created xsi:type="dcterms:W3CDTF">2020-04-30T19:27:29Z</dcterms:created>
  <dcterms:modified xsi:type="dcterms:W3CDTF">2025-01-17T15:55:05Z</dcterms:modified>
</cp:coreProperties>
</file>